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presProps" Target="presProps.xml"/>
  <Relationship Id="rId46" Type="http://schemas.openxmlformats.org/officeDocument/2006/relationships/viewProps" Target="viewProps.xml"/>
  <Relationship Id="rId4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31813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krpan1.jpg"/>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muler2.jpg"/>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F172A">
            <a:alpha val="100000"/>
          </a:srgbClr>
        </a:solidFill>
      </p:bgPr>
    </p:bg>
    <p:spTree>
      <p:nvGrpSpPr>
        <p:cNvPr id="1" name=""/>
        <p:cNvGrpSpPr/>
        <p:nvPr/>
      </p:nvGrpSpPr>
      <p:grpSpPr>
        <a:xfrm>
          <a:off x="0" y="-28575"/>
          <a:ext cx="9144000" cy="4953000"/>
          <a:chOff x="0" y="-28575"/>
          <a:chExt cx="9144000" cy="4953000"/>
        </a:xfrm>
      </p:grpSpPr>
      <p:sp>
        <p:nvSpPr>
          <p:cNvPr id="2" name="Rectangle 1"/>
          <p:cNvSpPr txBox="1"/>
          <p:nvPr/>
        </p:nvSpPr>
        <p:spPr>
          <a:xfrm>
            <a:off x="0" y="0"/>
            <a:ext cx="9144000" cy="133350"/>
          </a:xfrm>
          <a:prstGeom prst="rect">
            <a:avLst/>
          </a:prstGeom>
          <a:solidFill>
            <a:srgbClr val="22D3EE">
              <a:alpha val="100000"/>
            </a:srgbClr>
          </a:solidFill>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3" name="TextBox 2"/>
          <p:cNvSpPr txBox="1"/>
          <p:nvPr/>
        </p:nvSpPr>
        <p:spPr>
          <a:xfrm>
            <a:off x="571500" y="495300"/>
            <a:ext cx="8001000" cy="3810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2000" spc="0" u="none" cap="none">
                <a:solidFill>
                  <a:srgbClr val="93C5FD">
                    <a:alpha val="100000"/>
                  </a:srgbClr>
                </a:solidFill>
                <a:latin typeface="Calibri"/>
              </a:rPr>
              <a:t><![CDATA[PUB KVIZ]]></a:t>
            </a:r>
          </a:p>
        </p:txBody>
      </p:sp>
      <p:sp>
        <p:nvSpPr>
          <p:cNvPr id="4" name="TextBox 3"/>
          <p:cNvSpPr txBox="1"/>
          <p:nvPr/>
        </p:nvSpPr>
        <p:spPr>
          <a:xfrm>
            <a:off x="571500" y="1619250"/>
            <a:ext cx="8001000" cy="85725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4800" spc="0" u="none" cap="none">
                <a:solidFill>
                  <a:srgbClr val="FFFFFF">
                    <a:alpha val="100000"/>
                  </a:srgbClr>
                </a:solidFill>
                <a:latin typeface="Calibri"/>
              </a:rPr>
              <a:t><![CDATA[Svjetsko prvenstvo u nogometu - 2026.]]></a:t>
            </a:r>
          </a:p>
        </p:txBody>
      </p:sp>
      <p:sp>
        <p:nvSpPr>
          <p:cNvPr id="5" name="TextBox 4"/>
          <p:cNvSpPr txBox="1"/>
          <p:nvPr/>
        </p:nvSpPr>
        <p:spPr>
          <a:xfrm>
            <a:off x="571500" y="2762250"/>
            <a:ext cx="8001000" cy="428625"/>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2400" spc="0" u="none" cap="none">
                <a:solidFill>
                  <a:srgbClr val="CBD5E1">
                    <a:alpha val="100000"/>
                  </a:srgbClr>
                </a:solidFill>
                <a:latin typeface="Calibri"/>
              </a:rPr>
              <a:t><![CDATA[Ukupno pitanja: 20]]></a:t>
            </a:r>
          </a:p>
        </p:txBody>
      </p:sp>
      <p:sp>
        <p:nvSpPr>
          <p:cNvPr id="6" name="TextBox 5"/>
          <p:cNvSpPr txBox="1"/>
          <p:nvPr/>
        </p:nvSpPr>
        <p:spPr>
          <a:xfrm>
            <a:off x="571500" y="4667250"/>
            <a:ext cx="8001000" cy="28575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1300" spc="0" u="none" cap="none">
                <a:solidFill>
                  <a:srgbClr val="94A3B8">
                    <a:alpha val="100000"/>
                  </a:srgbClr>
                </a:solidFill>
                <a:latin typeface="Calibri"/>
              </a:rPr>
              <a:t><![CDATA[Datum ]]></a:t>
            </a:r>
            <a:r>
              <a:rPr lang="hr-HR" strike="noStrike" sz="1300" spc="0" u="none" cap="none">
                <a:solidFill>
                  <a:srgbClr val="94A3B8">
                    <a:alpha val="100000"/>
                  </a:srgbClr>
                </a:solidFill>
                <a:latin typeface="Calibri"/>
              </a:rPr>
              <a:t><![CDATA[nastanka]]></a:t>
            </a:r>
            <a:r>
              <a:rPr lang="en-US" strike="noStrike" sz="1300" spc="0" u="none" cap="none">
                <a:solidFill>
                  <a:srgbClr val="94A3B8">
                    <a:alpha val="100000"/>
                  </a:srgbClr>
                </a:solidFill>
                <a:latin typeface="Calibri"/>
              </a:rPr>
              <a:t><![CDATA[: 01. 06. 2026.]]></a:t>
            </a:r>
          </a:p>
        </p:txBody>
      </p:sp>
      <p:sp>
        <p:nvSpPr>
          <p:cNvPr id="7" name="TextBox 6"/>
          <p:cNvSpPr txBox="1"/>
          <p:nvPr/>
        </p:nvSpPr>
        <p:spPr>
          <a:xfrm>
            <a:off x="609600" y="-28575"/>
            <a:ext cx="8001000" cy="2286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hr-HR" strike="noStrike" sz="900" spc="0" u="none" cap="none">
                <a:solidFill>
                  <a:srgbClr val="000000">
                    <a:alpha val="100000"/>
                  </a:srgbClr>
                </a:solidFill>
                <a:latin typeface="Calibri"/>
              </a:rPr>
              <a:t><![CDATA[pubkvizpitanja]]></a:t>
            </a:r>
            <a:r>
              <a:rPr lang="hr-HR" strike="noStrike" sz="900" spc="0" u="none" cap="none">
                <a:solidFill>
                  <a:srgbClr val="000000">
                    <a:alpha val="100000"/>
                  </a:srgbClr>
                </a:solidFill>
                <a:latin typeface="Calibri"/>
              </a:rPr>
              <a:t><![CDATA[.co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52E16">
            <a:alpha val="100000"/>
          </a:srgbClr>
        </a:solidFill>
      </p:bgPr>
    </p:bg>
    <p:spTree>
      <p:nvGrpSpPr>
        <p:cNvPr id="1" name=""/>
        <p:cNvGrpSpPr/>
        <p:nvPr/>
      </p:nvGrpSpPr>
      <p:grpSpPr>
        <a:xfrm>
          <a:off x="571500" y="952500"/>
          <a:ext cx="8572500" cy="4438650"/>
          <a:chOff x="571500" y="952500"/>
          <a:chExt cx="8572500" cy="4438650"/>
        </a:xfrm>
      </p:grpSpPr>
      <p:sp>
        <p:nvSpPr>
          <p:cNvPr id="2" name="TextBox 1"/>
          <p:cNvSpPr txBox="1"/>
          <p:nvPr/>
        </p:nvSpPr>
        <p:spPr>
          <a:xfrm>
            <a:off x="571500" y="952500"/>
            <a:ext cx="8001000" cy="6096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86EFAC">
                    <a:alpha val="100000"/>
                  </a:srgbClr>
                </a:solidFill>
                <a:latin typeface="Calibri"/>
              </a:rPr>
              <a:t><![CDATA[TO]]></a:t>
            </a:r>
            <a:r>
              <a:rPr lang="hr-HR" b="1" strike="noStrike" sz="3400" spc="0" u="none" cap="none">
                <a:solidFill>
                  <a:srgbClr val="86EFAC">
                    <a:alpha val="100000"/>
                  </a:srgbClr>
                </a:solidFill>
                <a:latin typeface="Calibri"/>
              </a:rPr>
              <a:t><![CDATA[Č]]></a:t>
            </a:r>
            <a:r>
              <a:rPr lang="en-US" b="1" strike="noStrike" sz="3400" spc="0" u="none" cap="none">
                <a:solidFill>
                  <a:srgbClr val="86EFAC">
                    <a:alpha val="100000"/>
                  </a:srgbClr>
                </a:solidFill>
                <a:latin typeface="Calibri"/>
              </a:rPr>
              <a:t><![CDATA[AN ODGOVOR]]></a:t>
            </a:r>
          </a:p>
        </p:txBody>
      </p:sp>
      <p:sp>
        <p:nvSpPr>
          <p:cNvPr id="3" name="TextBox 2"/>
          <p:cNvSpPr txBox="1"/>
          <p:nvPr/>
        </p:nvSpPr>
        <p:spPr>
          <a:xfrm>
            <a:off x="571500" y="2000250"/>
            <a:ext cx="8001000" cy="161925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6200" spc="0" u="none" cap="none">
                <a:solidFill>
                  <a:srgbClr val="FFFFFF">
                    <a:alpha val="100000"/>
                  </a:srgbClr>
                </a:solidFill>
                <a:latin typeface="Calibri"/>
              </a:rPr>
              <a:t><![CDATA[Iker Casillas]]></a:t>
            </a:r>
          </a:p>
        </p:txBody>
      </p:sp>
      <p:sp>
        <p:nvSpPr>
          <p:cNvPr id="4" name="TextBox 3"/>
          <p:cNvSpPr txBox="1"/>
          <p:nvPr/>
        </p:nvSpPr>
        <p:spPr>
          <a:xfrm>
            <a:off x="571500" y="4095750"/>
            <a:ext cx="8001000" cy="3429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2000" spc="0" u="none" cap="none">
                <a:solidFill>
                  <a:srgbClr val="BBF7D0">
                    <a:alpha val="100000"/>
                  </a:srgbClr>
                </a:solidFill>
                <a:latin typeface="Calibri"/>
              </a:rP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p:bgPr>
    </p:bg>
    <p:spTree>
      <p:nvGrpSpPr>
        <p:cNvPr id="1" name=""/>
        <p:cNvGrpSpPr/>
        <p:nvPr/>
      </p:nvGrpSpPr>
      <p:grpSpPr>
        <a:xfrm>
          <a:off x="0" y="0"/>
          <a:ext cx="9144000" cy="4876800"/>
          <a:chOff x="0" y="0"/>
          <a:chExt cx="9144000" cy="4876800"/>
        </a:xfrm>
      </p:grpSpPr>
      <p:sp>
        <p:nvSpPr>
          <p:cNvPr id="2" name="Rectangle 1"/>
          <p:cNvSpPr txBox="1"/>
          <p:nvPr/>
        </p:nvSpPr>
        <p:spPr>
          <a:xfrm>
            <a:off x="0" y="0"/>
            <a:ext cx="9144000" cy="552450"/>
          </a:xfrm>
          <a:prstGeom prst="rect">
            <a:avLst/>
          </a:prstGeom>
          <a:solidFill>
            <a:srgbClr val="0F766E">
              <a:alpha val="100000"/>
            </a:srgbClr>
          </a:solidFill>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3" name="TextBox 2"/>
          <p:cNvSpPr txBox="1"/>
          <p:nvPr/>
        </p:nvSpPr>
        <p:spPr>
          <a:xfrm>
            <a:off x="304800" y="142875"/>
            <a:ext cx="3810000" cy="28575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1600" spc="0" u="none" cap="none">
                <a:solidFill>
                  <a:srgbClr val="FFFFFF">
                    <a:alpha val="100000"/>
                  </a:srgbClr>
                </a:solidFill>
                <a:latin typeface="Calibri"/>
              </a:rPr>
              <a:t><![CDATA[PITANJE 5]]></a:t>
            </a:r>
          </a:p>
        </p:txBody>
      </p:sp>
      <p:sp>
        <p:nvSpPr>
          <p:cNvPr id="4" name="TextBox 3"/>
          <p:cNvSpPr txBox="1"/>
          <p:nvPr/>
        </p:nvSpPr>
        <p:spPr>
          <a:xfrm>
            <a:off x="428625" y="914400"/>
            <a:ext cx="8277225" cy="3590925"/>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0F172A">
                    <a:alpha val="100000"/>
                  </a:srgbClr>
                </a:solidFill>
                <a:latin typeface="Calibri"/>
              </a:rPr>
              <a:t><![CDATA[Kako se zove hrvatski nogometaš koji jedini nije zabio penal protiv Japanaca na SP u Kataru?]]></a:t>
            </a:r>
          </a:p>
        </p:txBody>
      </p:sp>
      <p:sp>
        <p:nvSpPr>
          <p:cNvPr id="5" name="TextBox 7"/>
          <p:cNvSpPr txBox="1"/>
          <p:nvPr/>
        </p:nvSpPr>
        <p:spPr>
          <a:xfrm>
            <a:off x="571500" y="4572000"/>
            <a:ext cx="8001000" cy="3048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1400" spc="0" u="none" cap="none">
                <a:solidFill>
                  <a:srgbClr val="475569">
                    <a:alpha val="100000"/>
                  </a:srgbClr>
                </a:solidFill>
                <a:latin typeface="Calibri"/>
              </a:rPr>
              <a:t><![CDATA[Kategorija: Spor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52E16">
            <a:alpha val="100000"/>
          </a:srgbClr>
        </a:solidFill>
      </p:bgPr>
    </p:bg>
    <p:spTree>
      <p:nvGrpSpPr>
        <p:cNvPr id="1" name=""/>
        <p:cNvGrpSpPr/>
        <p:nvPr/>
      </p:nvGrpSpPr>
      <p:grpSpPr>
        <a:xfrm>
          <a:off x="571500" y="952500"/>
          <a:ext cx="8572500" cy="4438650"/>
          <a:chOff x="571500" y="952500"/>
          <a:chExt cx="8572500" cy="4438650"/>
        </a:xfrm>
      </p:grpSpPr>
      <p:sp>
        <p:nvSpPr>
          <p:cNvPr id="2" name="TextBox 1"/>
          <p:cNvSpPr txBox="1"/>
          <p:nvPr/>
        </p:nvSpPr>
        <p:spPr>
          <a:xfrm>
            <a:off x="571500" y="952500"/>
            <a:ext cx="8001000" cy="6096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86EFAC">
                    <a:alpha val="100000"/>
                  </a:srgbClr>
                </a:solidFill>
                <a:latin typeface="Calibri"/>
              </a:rPr>
              <a:t><![CDATA[TO]]></a:t>
            </a:r>
            <a:r>
              <a:rPr lang="hr-HR" b="1" strike="noStrike" sz="3400" spc="0" u="none" cap="none">
                <a:solidFill>
                  <a:srgbClr val="86EFAC">
                    <a:alpha val="100000"/>
                  </a:srgbClr>
                </a:solidFill>
                <a:latin typeface="Calibri"/>
              </a:rPr>
              <a:t><![CDATA[Č]]></a:t>
            </a:r>
            <a:r>
              <a:rPr lang="en-US" b="1" strike="noStrike" sz="3400" spc="0" u="none" cap="none">
                <a:solidFill>
                  <a:srgbClr val="86EFAC">
                    <a:alpha val="100000"/>
                  </a:srgbClr>
                </a:solidFill>
                <a:latin typeface="Calibri"/>
              </a:rPr>
              <a:t><![CDATA[AN ODGOVOR]]></a:t>
            </a:r>
          </a:p>
        </p:txBody>
      </p:sp>
      <p:sp>
        <p:nvSpPr>
          <p:cNvPr id="3" name="TextBox 2"/>
          <p:cNvSpPr txBox="1"/>
          <p:nvPr/>
        </p:nvSpPr>
        <p:spPr>
          <a:xfrm>
            <a:off x="571500" y="2000250"/>
            <a:ext cx="8001000" cy="161925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6200" spc="0" u="none" cap="none">
                <a:solidFill>
                  <a:srgbClr val="FFFFFF">
                    <a:alpha val="100000"/>
                  </a:srgbClr>
                </a:solidFill>
                <a:latin typeface="Calibri"/>
              </a:rPr>
              <a:t><![CDATA[Marko Markan Livaja]]></a:t>
            </a:r>
          </a:p>
        </p:txBody>
      </p:sp>
      <p:sp>
        <p:nvSpPr>
          <p:cNvPr id="4" name="TextBox 3"/>
          <p:cNvSpPr txBox="1"/>
          <p:nvPr/>
        </p:nvSpPr>
        <p:spPr>
          <a:xfrm>
            <a:off x="571500" y="4095750"/>
            <a:ext cx="8001000" cy="3429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2000" spc="0" u="none" cap="none">
                <a:solidFill>
                  <a:srgbClr val="BBF7D0">
                    <a:alpha val="100000"/>
                  </a:srgbClr>
                </a:solidFill>
                <a:latin typeface="Calibri"/>
              </a:rPr>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p:bgPr>
    </p:bg>
    <p:spTree>
      <p:nvGrpSpPr>
        <p:cNvPr id="1" name=""/>
        <p:cNvGrpSpPr/>
        <p:nvPr/>
      </p:nvGrpSpPr>
      <p:grpSpPr>
        <a:xfrm>
          <a:off x="0" y="0"/>
          <a:ext cx="9144000" cy="4876800"/>
          <a:chOff x="0" y="0"/>
          <a:chExt cx="9144000" cy="4876800"/>
        </a:xfrm>
      </p:grpSpPr>
      <p:sp>
        <p:nvSpPr>
          <p:cNvPr id="2" name="Rectangle 1"/>
          <p:cNvSpPr txBox="1"/>
          <p:nvPr/>
        </p:nvSpPr>
        <p:spPr>
          <a:xfrm>
            <a:off x="0" y="0"/>
            <a:ext cx="9144000" cy="552450"/>
          </a:xfrm>
          <a:prstGeom prst="rect">
            <a:avLst/>
          </a:prstGeom>
          <a:solidFill>
            <a:srgbClr val="0F766E">
              <a:alpha val="100000"/>
            </a:srgbClr>
          </a:solidFill>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3" name="TextBox 2"/>
          <p:cNvSpPr txBox="1"/>
          <p:nvPr/>
        </p:nvSpPr>
        <p:spPr>
          <a:xfrm>
            <a:off x="304800" y="142875"/>
            <a:ext cx="3810000" cy="28575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1600" spc="0" u="none" cap="none">
                <a:solidFill>
                  <a:srgbClr val="FFFFFF">
                    <a:alpha val="100000"/>
                  </a:srgbClr>
                </a:solidFill>
                <a:latin typeface="Calibri"/>
              </a:rPr>
              <a:t><![CDATA[PITANJE 6]]></a:t>
            </a:r>
          </a:p>
        </p:txBody>
      </p:sp>
      <p:sp>
        <p:nvSpPr>
          <p:cNvPr id="4" name="TextBox 3"/>
          <p:cNvSpPr txBox="1"/>
          <p:nvPr/>
        </p:nvSpPr>
        <p:spPr>
          <a:xfrm>
            <a:off x="428625" y="914400"/>
            <a:ext cx="8277225" cy="3590925"/>
          </a:xfrm>
          <a:prstGeom prst="rect">
            <a:avLst/>
          </a:prstGeom>
        </p:spPr>
        <p:txBody>
          <a:bodyPr anchorCtr="0" rtlCol="0" vert="horz" bIns="45720" lIns="91440" rIns="91440" tIns="45720">
            <a:normAutofit fontScale="8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0F172A">
                    <a:alpha val="100000"/>
                  </a:srgbClr>
                </a:solidFill>
                <a:latin typeface="Calibri"/>
              </a:rPr>
              <a:t><![CDATA[Njemačka nogometna reprezentacija je na SPu u Južnoj Africi 2010. godine, s 4-1 pregazila Englesku te ušla u četvrtfinale. Poveli su Nijemci s 2-0, Englezi smanjili na 2-1, a onda je sudačka trojka oštetila Engleze ne priznavši regularni pogodak. Naime, engleski je nogometaš tukao s dvadesetak metara, lopta je pogodila vratnicu i odbila se dobih jedan metar iza gol-crte. Pomoćni sudac to nije vidio, a glavni sudac je pustio da se igra nastavi. Nakon toga su Nijemci rutinirano priveli utakmicu kraju. Kako se zove engleski nogometaš kojem nije priznat čisti zgoditak?]]></a:t>
            </a:r>
          </a:p>
        </p:txBody>
      </p:sp>
      <p:sp>
        <p:nvSpPr>
          <p:cNvPr id="5" name="TextBox 7"/>
          <p:cNvSpPr txBox="1"/>
          <p:nvPr/>
        </p:nvSpPr>
        <p:spPr>
          <a:xfrm>
            <a:off x="571500" y="4572000"/>
            <a:ext cx="8001000" cy="3048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1400" spc="0" u="none" cap="none">
                <a:solidFill>
                  <a:srgbClr val="475569">
                    <a:alpha val="100000"/>
                  </a:srgbClr>
                </a:solidFill>
                <a:latin typeface="Calibri"/>
              </a:rPr>
              <a:t><![CDATA[Kategorija: Spor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52E16">
            <a:alpha val="100000"/>
          </a:srgbClr>
        </a:solidFill>
      </p:bgPr>
    </p:bg>
    <p:spTree>
      <p:nvGrpSpPr>
        <p:cNvPr id="1" name=""/>
        <p:cNvGrpSpPr/>
        <p:nvPr/>
      </p:nvGrpSpPr>
      <p:grpSpPr>
        <a:xfrm>
          <a:off x="571500" y="952500"/>
          <a:ext cx="8572500" cy="4438650"/>
          <a:chOff x="571500" y="952500"/>
          <a:chExt cx="8572500" cy="4438650"/>
        </a:xfrm>
      </p:grpSpPr>
      <p:sp>
        <p:nvSpPr>
          <p:cNvPr id="2" name="TextBox 1"/>
          <p:cNvSpPr txBox="1"/>
          <p:nvPr/>
        </p:nvSpPr>
        <p:spPr>
          <a:xfrm>
            <a:off x="571500" y="952500"/>
            <a:ext cx="8001000" cy="6096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86EFAC">
                    <a:alpha val="100000"/>
                  </a:srgbClr>
                </a:solidFill>
                <a:latin typeface="Calibri"/>
              </a:rPr>
              <a:t><![CDATA[TO]]></a:t>
            </a:r>
            <a:r>
              <a:rPr lang="hr-HR" b="1" strike="noStrike" sz="3400" spc="0" u="none" cap="none">
                <a:solidFill>
                  <a:srgbClr val="86EFAC">
                    <a:alpha val="100000"/>
                  </a:srgbClr>
                </a:solidFill>
                <a:latin typeface="Calibri"/>
              </a:rPr>
              <a:t><![CDATA[Č]]></a:t>
            </a:r>
            <a:r>
              <a:rPr lang="en-US" b="1" strike="noStrike" sz="3400" spc="0" u="none" cap="none">
                <a:solidFill>
                  <a:srgbClr val="86EFAC">
                    <a:alpha val="100000"/>
                  </a:srgbClr>
                </a:solidFill>
                <a:latin typeface="Calibri"/>
              </a:rPr>
              <a:t><![CDATA[AN ODGOVOR]]></a:t>
            </a:r>
          </a:p>
        </p:txBody>
      </p:sp>
      <p:sp>
        <p:nvSpPr>
          <p:cNvPr id="3" name="TextBox 2"/>
          <p:cNvSpPr txBox="1"/>
          <p:nvPr/>
        </p:nvSpPr>
        <p:spPr>
          <a:xfrm>
            <a:off x="571500" y="2000250"/>
            <a:ext cx="8001000" cy="161925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6200" spc="0" u="none" cap="none">
                <a:solidFill>
                  <a:srgbClr val="FFFFFF">
                    <a:alpha val="100000"/>
                  </a:srgbClr>
                </a:solidFill>
                <a:latin typeface="Calibri"/>
              </a:rPr>
              <a:t><![CDATA[Frank Lampard]]></a:t>
            </a:r>
          </a:p>
        </p:txBody>
      </p:sp>
      <p:sp>
        <p:nvSpPr>
          <p:cNvPr id="4" name="TextBox 3"/>
          <p:cNvSpPr txBox="1"/>
          <p:nvPr/>
        </p:nvSpPr>
        <p:spPr>
          <a:xfrm>
            <a:off x="571500" y="4095750"/>
            <a:ext cx="8001000" cy="3429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2000" spc="0" u="none" cap="none">
                <a:solidFill>
                  <a:srgbClr val="BBF7D0">
                    <a:alpha val="100000"/>
                  </a:srgbClr>
                </a:solidFill>
                <a:latin typeface="Calibri"/>
              </a:rPr>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p:bgPr>
    </p:bg>
    <p:spTree>
      <p:nvGrpSpPr>
        <p:cNvPr id="1" name=""/>
        <p:cNvGrpSpPr/>
        <p:nvPr/>
      </p:nvGrpSpPr>
      <p:grpSpPr>
        <a:xfrm>
          <a:off x="0" y="0"/>
          <a:ext cx="9144000" cy="4876800"/>
          <a:chOff x="0" y="0"/>
          <a:chExt cx="9144000" cy="4876800"/>
        </a:xfrm>
      </p:grpSpPr>
      <p:sp>
        <p:nvSpPr>
          <p:cNvPr id="2" name="Rectangle 1"/>
          <p:cNvSpPr txBox="1"/>
          <p:nvPr/>
        </p:nvSpPr>
        <p:spPr>
          <a:xfrm>
            <a:off x="0" y="0"/>
            <a:ext cx="9144000" cy="552450"/>
          </a:xfrm>
          <a:prstGeom prst="rect">
            <a:avLst/>
          </a:prstGeom>
          <a:solidFill>
            <a:srgbClr val="0F766E">
              <a:alpha val="100000"/>
            </a:srgbClr>
          </a:solidFill>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3" name="TextBox 2"/>
          <p:cNvSpPr txBox="1"/>
          <p:nvPr/>
        </p:nvSpPr>
        <p:spPr>
          <a:xfrm>
            <a:off x="304800" y="142875"/>
            <a:ext cx="3810000" cy="28575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1600" spc="0" u="none" cap="none">
                <a:solidFill>
                  <a:srgbClr val="FFFFFF">
                    <a:alpha val="100000"/>
                  </a:srgbClr>
                </a:solidFill>
                <a:latin typeface="Calibri"/>
              </a:rPr>
              <a:t><![CDATA[PITANJE 7]]></a:t>
            </a:r>
          </a:p>
        </p:txBody>
      </p:sp>
      <p:sp>
        <p:nvSpPr>
          <p:cNvPr id="4" name="TextBox 3"/>
          <p:cNvSpPr txBox="1"/>
          <p:nvPr/>
        </p:nvSpPr>
        <p:spPr>
          <a:xfrm>
            <a:off x="428625" y="914400"/>
            <a:ext cx="8277225" cy="3590925"/>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0F172A">
                    <a:alpha val="100000"/>
                  </a:srgbClr>
                </a:solidFill>
                <a:latin typeface="Calibri"/>
              </a:rPr>
              <a:t><![CDATA[Kažu da brijanje nije opasno. Sa tim se ne bi složio golman koji je zbog posjekotine na nozi nastale prilikom slučajnog razbijanja boce kolonjske vode propustio SP 2002. godine. Tko je on, ako se zna da je trebao biti prvi golman svoje reprezentacije, i da je istoj mogao pomoći u četvrtfinalu SP, kojeg su nakon raspucavanja penala izgubili 5:3 od Južne Koreje?]]></a:t>
            </a:r>
          </a:p>
        </p:txBody>
      </p:sp>
      <p:sp>
        <p:nvSpPr>
          <p:cNvPr id="5" name="TextBox 7"/>
          <p:cNvSpPr txBox="1"/>
          <p:nvPr/>
        </p:nvSpPr>
        <p:spPr>
          <a:xfrm>
            <a:off x="571500" y="4572000"/>
            <a:ext cx="8001000" cy="3048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1400" spc="0" u="none" cap="none">
                <a:solidFill>
                  <a:srgbClr val="475569">
                    <a:alpha val="100000"/>
                  </a:srgbClr>
                </a:solidFill>
                <a:latin typeface="Calibri"/>
              </a:rPr>
              <a:t><![CDATA[Kategorija: Spor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52E16">
            <a:alpha val="100000"/>
          </a:srgbClr>
        </a:solidFill>
      </p:bgPr>
    </p:bg>
    <p:spTree>
      <p:nvGrpSpPr>
        <p:cNvPr id="1" name=""/>
        <p:cNvGrpSpPr/>
        <p:nvPr/>
      </p:nvGrpSpPr>
      <p:grpSpPr>
        <a:xfrm>
          <a:off x="571500" y="952500"/>
          <a:ext cx="8572500" cy="4438650"/>
          <a:chOff x="571500" y="952500"/>
          <a:chExt cx="8572500" cy="4438650"/>
        </a:xfrm>
      </p:grpSpPr>
      <p:sp>
        <p:nvSpPr>
          <p:cNvPr id="2" name="TextBox 1"/>
          <p:cNvSpPr txBox="1"/>
          <p:nvPr/>
        </p:nvSpPr>
        <p:spPr>
          <a:xfrm>
            <a:off x="571500" y="952500"/>
            <a:ext cx="8001000" cy="6096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86EFAC">
                    <a:alpha val="100000"/>
                  </a:srgbClr>
                </a:solidFill>
                <a:latin typeface="Calibri"/>
              </a:rPr>
              <a:t><![CDATA[TO]]></a:t>
            </a:r>
            <a:r>
              <a:rPr lang="hr-HR" b="1" strike="noStrike" sz="3400" spc="0" u="none" cap="none">
                <a:solidFill>
                  <a:srgbClr val="86EFAC">
                    <a:alpha val="100000"/>
                  </a:srgbClr>
                </a:solidFill>
                <a:latin typeface="Calibri"/>
              </a:rPr>
              <a:t><![CDATA[Č]]></a:t>
            </a:r>
            <a:r>
              <a:rPr lang="en-US" b="1" strike="noStrike" sz="3400" spc="0" u="none" cap="none">
                <a:solidFill>
                  <a:srgbClr val="86EFAC">
                    <a:alpha val="100000"/>
                  </a:srgbClr>
                </a:solidFill>
                <a:latin typeface="Calibri"/>
              </a:rPr>
              <a:t><![CDATA[AN ODGOVOR]]></a:t>
            </a:r>
          </a:p>
        </p:txBody>
      </p:sp>
      <p:sp>
        <p:nvSpPr>
          <p:cNvPr id="3" name="TextBox 2"/>
          <p:cNvSpPr txBox="1"/>
          <p:nvPr/>
        </p:nvSpPr>
        <p:spPr>
          <a:xfrm>
            <a:off x="571500" y="2000250"/>
            <a:ext cx="8001000" cy="161925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6200" spc="0" u="none" cap="none">
                <a:solidFill>
                  <a:srgbClr val="FFFFFF">
                    <a:alpha val="100000"/>
                  </a:srgbClr>
                </a:solidFill>
                <a:latin typeface="Calibri"/>
              </a:rPr>
              <a:t><![CDATA[Santiago Canizares]]></a:t>
            </a:r>
          </a:p>
        </p:txBody>
      </p:sp>
      <p:sp>
        <p:nvSpPr>
          <p:cNvPr id="4" name="TextBox 3"/>
          <p:cNvSpPr txBox="1"/>
          <p:nvPr/>
        </p:nvSpPr>
        <p:spPr>
          <a:xfrm>
            <a:off x="571500" y="4095750"/>
            <a:ext cx="8001000" cy="3429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2000" spc="0" u="none" cap="none">
                <a:solidFill>
                  <a:srgbClr val="BBF7D0">
                    <a:alpha val="100000"/>
                  </a:srgbClr>
                </a:solidFill>
                <a:latin typeface="Calibri"/>
              </a:rPr>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p:bgPr>
    </p:bg>
    <p:spTree>
      <p:nvGrpSpPr>
        <p:cNvPr id="1" name=""/>
        <p:cNvGrpSpPr/>
        <p:nvPr/>
      </p:nvGrpSpPr>
      <p:grpSpPr>
        <a:xfrm>
          <a:off x="0" y="0"/>
          <a:ext cx="9144000" cy="5067300"/>
          <a:chOff x="0" y="0"/>
          <a:chExt cx="9144000" cy="5067300"/>
        </a:xfrm>
      </p:grpSpPr>
      <p:sp>
        <p:nvSpPr>
          <p:cNvPr id="2" name="Rectangle 1"/>
          <p:cNvSpPr txBox="1"/>
          <p:nvPr/>
        </p:nvSpPr>
        <p:spPr>
          <a:xfrm>
            <a:off x="0" y="0"/>
            <a:ext cx="9144000" cy="552450"/>
          </a:xfrm>
          <a:prstGeom prst="rect">
            <a:avLst/>
          </a:prstGeom>
          <a:solidFill>
            <a:srgbClr val="0F766E">
              <a:alpha val="100000"/>
            </a:srgbClr>
          </a:solidFill>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3" name="TextBox 2"/>
          <p:cNvSpPr txBox="1"/>
          <p:nvPr/>
        </p:nvSpPr>
        <p:spPr>
          <a:xfrm>
            <a:off x="304800" y="142875"/>
            <a:ext cx="3810000" cy="28575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1600" spc="0" u="none" cap="none">
                <a:solidFill>
                  <a:srgbClr val="FFFFFF">
                    <a:alpha val="100000"/>
                  </a:srgbClr>
                </a:solidFill>
                <a:latin typeface="Calibri"/>
              </a:rPr>
              <a:t><![CDATA[PITANJE 8]]></a:t>
            </a:r>
          </a:p>
        </p:txBody>
      </p:sp>
      <p:sp>
        <p:nvSpPr>
          <p:cNvPr id="4" name="TextBox 3"/>
          <p:cNvSpPr txBox="1"/>
          <p:nvPr/>
        </p:nvSpPr>
        <p:spPr>
          <a:xfrm>
            <a:off x="304800" y="857250"/>
            <a:ext cx="5038725" cy="3590925"/>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3400" spc="0" u="none" cap="none">
                <a:solidFill>
                  <a:srgbClr val="0F172A">
                    <a:alpha val="100000"/>
                  </a:srgbClr>
                </a:solidFill>
                <a:latin typeface="Calibri"/>
              </a:rPr>
              <a:t><![CDATA[Tko je igrač sa slike ako znamo da je na Svjetskom nogometnom prventsvu 1998. u Francuskoj, nastupio u jednoj utakmici za Hrvatsku.]]></a:t>
            </a:r>
          </a:p>
        </p:txBody>
      </p:sp>
      <p:sp>
        <p:nvSpPr>
          <p:cNvPr id="5" name="Rectangle 5"/>
          <p:cNvSpPr txBox="1"/>
          <p:nvPr/>
        </p:nvSpPr>
        <p:spPr>
          <a:xfrm>
            <a:off x="5572125" y="1143000"/>
            <a:ext cx="2857500" cy="28575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6" name="TextBox 6"/>
          <p:cNvSpPr txBox="1"/>
          <p:nvPr/>
        </p:nvSpPr>
        <p:spPr>
          <a:xfrm>
            <a:off x="5581650" y="2371725"/>
            <a:ext cx="2857500" cy="3429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2200" spc="0" u="none" cap="none">
                <a:solidFill>
                  <a:srgbClr val="475569">
                    <a:alpha val="100000"/>
                  </a:srgbClr>
                </a:solidFill>
                <a:latin typeface="Calibri"/>
              </a:rPr>
              <a:t/>
            </a:r>
          </a:p>
        </p:txBody>
      </p:sp>
      <p:sp>
        <p:nvSpPr>
          <p:cNvPr id="7" name="TextBox 7"/>
          <p:cNvSpPr txBox="1"/>
          <p:nvPr/>
        </p:nvSpPr>
        <p:spPr>
          <a:xfrm>
            <a:off x="381000" y="4714875"/>
            <a:ext cx="5334000" cy="238125"/>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strike="noStrike" sz="1400" spc="0" u="none" cap="none">
                <a:solidFill>
                  <a:srgbClr val="475569">
                    <a:alpha val="100000"/>
                  </a:srgbClr>
                </a:solidFill>
                <a:latin typeface="Calibri"/>
              </a:rPr>
              <a:t><![CDATA[Kategorija: Sport]]></a:t>
            </a:r>
          </a:p>
        </p:txBody>
      </p:sp>
      <p:pic>
        <p:nvPicPr>
          <p:cNvPr id="8" name="" descr=""/>
          <p:cNvPicPr>
            <a:picLocks noChangeAspect="1"/>
          </p:cNvPicPr>
          <p:nvPr/>
        </p:nvPicPr>
        <p:blipFill>
          <a:blip r:embed="rId2"/>
          <a:stretch>
            <a:fillRect/>
          </a:stretch>
        </p:blipFill>
        <p:spPr>
          <a:xfrm>
            <a:off x="5581650" y="2371725"/>
            <a:ext cx="2219325" cy="2695575"/>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52E16">
            <a:alpha val="100000"/>
          </a:srgbClr>
        </a:solidFill>
      </p:bgPr>
    </p:bg>
    <p:spTree>
      <p:nvGrpSpPr>
        <p:cNvPr id="1" name=""/>
        <p:cNvGrpSpPr/>
        <p:nvPr/>
      </p:nvGrpSpPr>
      <p:grpSpPr>
        <a:xfrm>
          <a:off x="571500" y="952500"/>
          <a:ext cx="8572500" cy="4438650"/>
          <a:chOff x="571500" y="952500"/>
          <a:chExt cx="8572500" cy="4438650"/>
        </a:xfrm>
      </p:grpSpPr>
      <p:sp>
        <p:nvSpPr>
          <p:cNvPr id="2" name="TextBox 1"/>
          <p:cNvSpPr txBox="1"/>
          <p:nvPr/>
        </p:nvSpPr>
        <p:spPr>
          <a:xfrm>
            <a:off x="571500" y="952500"/>
            <a:ext cx="8001000" cy="6096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86EFAC">
                    <a:alpha val="100000"/>
                  </a:srgbClr>
                </a:solidFill>
                <a:latin typeface="Calibri"/>
              </a:rPr>
              <a:t><![CDATA[TO]]></a:t>
            </a:r>
            <a:r>
              <a:rPr lang="hr-HR" b="1" strike="noStrike" sz="3400" spc="0" u="none" cap="none">
                <a:solidFill>
                  <a:srgbClr val="86EFAC">
                    <a:alpha val="100000"/>
                  </a:srgbClr>
                </a:solidFill>
                <a:latin typeface="Calibri"/>
              </a:rPr>
              <a:t><![CDATA[Č]]></a:t>
            </a:r>
            <a:r>
              <a:rPr lang="en-US" b="1" strike="noStrike" sz="3400" spc="0" u="none" cap="none">
                <a:solidFill>
                  <a:srgbClr val="86EFAC">
                    <a:alpha val="100000"/>
                  </a:srgbClr>
                </a:solidFill>
                <a:latin typeface="Calibri"/>
              </a:rPr>
              <a:t><![CDATA[AN ODGOVOR]]></a:t>
            </a:r>
          </a:p>
        </p:txBody>
      </p:sp>
      <p:sp>
        <p:nvSpPr>
          <p:cNvPr id="3" name="TextBox 2"/>
          <p:cNvSpPr txBox="1"/>
          <p:nvPr/>
        </p:nvSpPr>
        <p:spPr>
          <a:xfrm>
            <a:off x="571500" y="2000250"/>
            <a:ext cx="8001000" cy="161925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6200" spc="0" u="none" cap="none">
                <a:solidFill>
                  <a:srgbClr val="FFFFFF">
                    <a:alpha val="100000"/>
                  </a:srgbClr>
                </a:solidFill>
                <a:latin typeface="Calibri"/>
              </a:rPr>
              <a:t><![CDATA[Petar Krpan]]></a:t>
            </a:r>
          </a:p>
        </p:txBody>
      </p:sp>
      <p:sp>
        <p:nvSpPr>
          <p:cNvPr id="4" name="TextBox 3"/>
          <p:cNvSpPr txBox="1"/>
          <p:nvPr/>
        </p:nvSpPr>
        <p:spPr>
          <a:xfrm>
            <a:off x="571500" y="4095750"/>
            <a:ext cx="8001000" cy="3429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2000" spc="0" u="none" cap="none">
                <a:solidFill>
                  <a:srgbClr val="BBF7D0">
                    <a:alpha val="100000"/>
                  </a:srgbClr>
                </a:solidFill>
                <a:latin typeface="Calibri"/>
              </a:rPr>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p:bgPr>
    </p:bg>
    <p:spTree>
      <p:nvGrpSpPr>
        <p:cNvPr id="1" name=""/>
        <p:cNvGrpSpPr/>
        <p:nvPr/>
      </p:nvGrpSpPr>
      <p:grpSpPr>
        <a:xfrm>
          <a:off x="0" y="0"/>
          <a:ext cx="9144000" cy="4876800"/>
          <a:chOff x="0" y="0"/>
          <a:chExt cx="9144000" cy="4876800"/>
        </a:xfrm>
      </p:grpSpPr>
      <p:sp>
        <p:nvSpPr>
          <p:cNvPr id="2" name="Rectangle 1"/>
          <p:cNvSpPr txBox="1"/>
          <p:nvPr/>
        </p:nvSpPr>
        <p:spPr>
          <a:xfrm>
            <a:off x="0" y="0"/>
            <a:ext cx="9144000" cy="552450"/>
          </a:xfrm>
          <a:prstGeom prst="rect">
            <a:avLst/>
          </a:prstGeom>
          <a:solidFill>
            <a:srgbClr val="0F766E">
              <a:alpha val="100000"/>
            </a:srgbClr>
          </a:solidFill>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3" name="TextBox 2"/>
          <p:cNvSpPr txBox="1"/>
          <p:nvPr/>
        </p:nvSpPr>
        <p:spPr>
          <a:xfrm>
            <a:off x="304800" y="142875"/>
            <a:ext cx="3810000" cy="28575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1600" spc="0" u="none" cap="none">
                <a:solidFill>
                  <a:srgbClr val="FFFFFF">
                    <a:alpha val="100000"/>
                  </a:srgbClr>
                </a:solidFill>
                <a:latin typeface="Calibri"/>
              </a:rPr>
              <a:t><![CDATA[PITANJE 9]]></a:t>
            </a:r>
          </a:p>
        </p:txBody>
      </p:sp>
      <p:sp>
        <p:nvSpPr>
          <p:cNvPr id="4" name="TextBox 3"/>
          <p:cNvSpPr txBox="1"/>
          <p:nvPr/>
        </p:nvSpPr>
        <p:spPr>
          <a:xfrm>
            <a:off x="571500" y="1190625"/>
            <a:ext cx="8001000" cy="952500"/>
          </a:xfrm>
          <a:prstGeom prst="rect">
            <a:avLst/>
          </a:prstGeom>
        </p:spPr>
        <p:txBody>
          <a:bodyPr anchorCtr="0" rtlCol="0" vert="horz" bIns="45720" lIns="91440" rIns="91440" tIns="45720">
            <a:normAutofit fontScale="55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0F172A">
                    <a:alpha val="100000"/>
                  </a:srgbClr>
                </a:solidFill>
                <a:latin typeface="Calibri"/>
              </a:rPr>
              <a:t><![CDATA[Finale Svjetskog prvenstva 2018. godine odigrano je između Francuske i Hrvatske. Francuska je slavila 4:2, a jedan mladi napadač postao je prvi tinejdžer nakon Peléa koji je zabio u finalu Svjetskog prvenstva. Kako se zvao taj francuski igrač?]]></a:t>
            </a:r>
          </a:p>
        </p:txBody>
      </p:sp>
      <p:sp>
        <p:nvSpPr>
          <p:cNvPr id="5" name="TextBox 4"/>
          <p:cNvSpPr txBox="1"/>
          <p:nvPr/>
        </p:nvSpPr>
        <p:spPr>
          <a:xfrm>
            <a:off x="571500" y="2476500"/>
            <a:ext cx="8001000" cy="15240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2400" spc="0" u="none" cap="none">
                <a:solidFill>
                  <a:srgbClr val="111827">
                    <a:alpha val="100000"/>
                  </a:srgbClr>
                </a:solidFill>
                <a:latin typeface="Calibri"/>
              </a:rPr>
              <a:t><![CDATA[A) Olivier Giroud
B) Ousmane Dembélé
C) Kylian Mbappé
D) Nabil Fekir]]></a:t>
            </a:r>
          </a:p>
        </p:txBody>
      </p:sp>
      <p:sp>
        <p:nvSpPr>
          <p:cNvPr id="6" name="TextBox 7"/>
          <p:cNvSpPr txBox="1"/>
          <p:nvPr/>
        </p:nvSpPr>
        <p:spPr>
          <a:xfrm>
            <a:off x="571500" y="4572000"/>
            <a:ext cx="8001000" cy="3048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1400" spc="0" u="none" cap="none">
                <a:solidFill>
                  <a:srgbClr val="475569">
                    <a:alpha val="100000"/>
                  </a:srgbClr>
                </a:solidFill>
                <a:latin typeface="Calibri"/>
              </a:rPr>
              <a:t><![CDATA[Kategorija: Spor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11827">
            <a:alpha val="100000"/>
          </a:srgbClr>
        </a:solidFill>
      </p:bgPr>
    </p:bg>
    <p:spTree>
      <p:nvGrpSpPr>
        <p:cNvPr id="1" name=""/>
        <p:cNvGrpSpPr/>
        <p:nvPr/>
      </p:nvGrpSpPr>
      <p:grpSpPr>
        <a:xfrm>
          <a:off x="0" y="0"/>
          <a:ext cx="8477250" cy="5143500"/>
          <a:chOff x="0" y="0"/>
          <a:chExt cx="8477250" cy="5143500"/>
        </a:xfrm>
      </p:grpSpPr>
      <p:sp>
        <p:nvSpPr>
          <p:cNvPr id="2" name="Rectangle 1"/>
          <p:cNvSpPr txBox="1"/>
          <p:nvPr/>
        </p:nvSpPr>
        <p:spPr>
          <a:xfrm>
            <a:off x="0" y="0"/>
            <a:ext cx="152400" cy="5143500"/>
          </a:xfrm>
          <a:prstGeom prst="rect">
            <a:avLst/>
          </a:prstGeom>
          <a:solidFill>
            <a:srgbClr val="10B981">
              <a:alpha val="100000"/>
            </a:srgbClr>
          </a:solidFill>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3" name="TextBox 2"/>
          <p:cNvSpPr txBox="1"/>
          <p:nvPr/>
        </p:nvSpPr>
        <p:spPr>
          <a:xfrm>
            <a:off x="666750" y="1143000"/>
            <a:ext cx="7810500" cy="47625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3000" spc="0" u="none" cap="none">
                <a:solidFill>
                  <a:srgbClr val="6EE7B7">
                    <a:alpha val="100000"/>
                  </a:srgbClr>
                </a:solidFill>
                <a:latin typeface="Calibri"/>
              </a:rPr>
              <a:t><![CDATA[RUNDA 1]]></a:t>
            </a:r>
          </a:p>
        </p:txBody>
      </p:sp>
      <p:sp>
        <p:nvSpPr>
          <p:cNvPr id="4" name="TextBox 3"/>
          <p:cNvSpPr txBox="1"/>
          <p:nvPr/>
        </p:nvSpPr>
        <p:spPr>
          <a:xfrm>
            <a:off x="666750" y="1905000"/>
            <a:ext cx="7810500" cy="114300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5600" spc="0" u="none" cap="none">
                <a:solidFill>
                  <a:srgbClr val="FFFFFF">
                    <a:alpha val="100000"/>
                  </a:srgbClr>
                </a:solidFill>
                <a:latin typeface="Calibri"/>
              </a:rPr>
              <a:t><![CDATA[Runda 1]]></a:t>
            </a:r>
          </a:p>
        </p:txBody>
      </p:sp>
      <p:sp>
        <p:nvSpPr>
          <p:cNvPr id="5" name="TextBox 4"/>
          <p:cNvSpPr txBox="1"/>
          <p:nvPr/>
        </p:nvSpPr>
        <p:spPr>
          <a:xfrm>
            <a:off x="666750" y="3476625"/>
            <a:ext cx="7810500" cy="36195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strike="noStrike" sz="2000" spc="0" u="none" cap="none">
                <a:solidFill>
                  <a:srgbClr val="D1FAE5">
                    <a:alpha val="100000"/>
                  </a:srgbClr>
                </a:solidFill>
                <a:latin typeface="Calibri"/>
              </a:rPr>
              <a:t><![CDATA[Broj pitanja u rundi: 20]]></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52E16">
            <a:alpha val="100000"/>
          </a:srgbClr>
        </a:solidFill>
      </p:bgPr>
    </p:bg>
    <p:spTree>
      <p:nvGrpSpPr>
        <p:cNvPr id="1" name=""/>
        <p:cNvGrpSpPr/>
        <p:nvPr/>
      </p:nvGrpSpPr>
      <p:grpSpPr>
        <a:xfrm>
          <a:off x="571500" y="952500"/>
          <a:ext cx="8572500" cy="4438650"/>
          <a:chOff x="571500" y="952500"/>
          <a:chExt cx="8572500" cy="4438650"/>
        </a:xfrm>
      </p:grpSpPr>
      <p:sp>
        <p:nvSpPr>
          <p:cNvPr id="2" name="TextBox 1"/>
          <p:cNvSpPr txBox="1"/>
          <p:nvPr/>
        </p:nvSpPr>
        <p:spPr>
          <a:xfrm>
            <a:off x="571500" y="952500"/>
            <a:ext cx="8001000" cy="6096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86EFAC">
                    <a:alpha val="100000"/>
                  </a:srgbClr>
                </a:solidFill>
                <a:latin typeface="Calibri"/>
              </a:rPr>
              <a:t><![CDATA[TO]]></a:t>
            </a:r>
            <a:r>
              <a:rPr lang="hr-HR" b="1" strike="noStrike" sz="3400" spc="0" u="none" cap="none">
                <a:solidFill>
                  <a:srgbClr val="86EFAC">
                    <a:alpha val="100000"/>
                  </a:srgbClr>
                </a:solidFill>
                <a:latin typeface="Calibri"/>
              </a:rPr>
              <a:t><![CDATA[Č]]></a:t>
            </a:r>
            <a:r>
              <a:rPr lang="en-US" b="1" strike="noStrike" sz="3400" spc="0" u="none" cap="none">
                <a:solidFill>
                  <a:srgbClr val="86EFAC">
                    <a:alpha val="100000"/>
                  </a:srgbClr>
                </a:solidFill>
                <a:latin typeface="Calibri"/>
              </a:rPr>
              <a:t><![CDATA[AN ODGOVOR]]></a:t>
            </a:r>
          </a:p>
        </p:txBody>
      </p:sp>
      <p:sp>
        <p:nvSpPr>
          <p:cNvPr id="3" name="TextBox 2"/>
          <p:cNvSpPr txBox="1"/>
          <p:nvPr/>
        </p:nvSpPr>
        <p:spPr>
          <a:xfrm>
            <a:off x="571500" y="2000250"/>
            <a:ext cx="8001000" cy="161925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6200" spc="0" u="none" cap="none">
                <a:solidFill>
                  <a:srgbClr val="FFFFFF">
                    <a:alpha val="100000"/>
                  </a:srgbClr>
                </a:solidFill>
                <a:latin typeface="Calibri"/>
              </a:rPr>
              <a:t><![CDATA[C) Kylian Mbappé]]></a:t>
            </a:r>
          </a:p>
        </p:txBody>
      </p:sp>
      <p:sp>
        <p:nvSpPr>
          <p:cNvPr id="4" name="TextBox 3"/>
          <p:cNvSpPr txBox="1"/>
          <p:nvPr/>
        </p:nvSpPr>
        <p:spPr>
          <a:xfrm>
            <a:off x="571500" y="4095750"/>
            <a:ext cx="8001000" cy="3429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2000" spc="0" u="none" cap="none">
                <a:solidFill>
                  <a:srgbClr val="BBF7D0">
                    <a:alpha val="100000"/>
                  </a:srgbClr>
                </a:solidFill>
                <a:latin typeface="Calibri"/>
              </a:rPr>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p:bgPr>
    </p:bg>
    <p:spTree>
      <p:nvGrpSpPr>
        <p:cNvPr id="1" name=""/>
        <p:cNvGrpSpPr/>
        <p:nvPr/>
      </p:nvGrpSpPr>
      <p:grpSpPr>
        <a:xfrm>
          <a:off x="0" y="0"/>
          <a:ext cx="9144000" cy="5067300"/>
          <a:chOff x="0" y="0"/>
          <a:chExt cx="9144000" cy="5067300"/>
        </a:xfrm>
      </p:grpSpPr>
      <p:sp>
        <p:nvSpPr>
          <p:cNvPr id="2" name="Rectangle 1"/>
          <p:cNvSpPr txBox="1"/>
          <p:nvPr/>
        </p:nvSpPr>
        <p:spPr>
          <a:xfrm>
            <a:off x="0" y="0"/>
            <a:ext cx="9144000" cy="552450"/>
          </a:xfrm>
          <a:prstGeom prst="rect">
            <a:avLst/>
          </a:prstGeom>
          <a:solidFill>
            <a:srgbClr val="0F766E">
              <a:alpha val="100000"/>
            </a:srgbClr>
          </a:solidFill>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3" name="TextBox 2"/>
          <p:cNvSpPr txBox="1"/>
          <p:nvPr/>
        </p:nvSpPr>
        <p:spPr>
          <a:xfrm>
            <a:off x="304800" y="142875"/>
            <a:ext cx="3810000" cy="28575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1600" spc="0" u="none" cap="none">
                <a:solidFill>
                  <a:srgbClr val="FFFFFF">
                    <a:alpha val="100000"/>
                  </a:srgbClr>
                </a:solidFill>
                <a:latin typeface="Calibri"/>
              </a:rPr>
              <a:t><![CDATA[PITANJE 10]]></a:t>
            </a:r>
          </a:p>
        </p:txBody>
      </p:sp>
      <p:sp>
        <p:nvSpPr>
          <p:cNvPr id="4" name="TextBox 3"/>
          <p:cNvSpPr txBox="1"/>
          <p:nvPr/>
        </p:nvSpPr>
        <p:spPr>
          <a:xfrm>
            <a:off x="304800" y="857250"/>
            <a:ext cx="5038725" cy="3590925"/>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3400" spc="0" u="none" cap="none">
                <a:solidFill>
                  <a:srgbClr val="0F172A">
                    <a:alpha val="100000"/>
                  </a:srgbClr>
                </a:solidFill>
                <a:latin typeface="Calibri"/>
              </a:rPr>
              <a:t><![CDATA[Tko je igrač sa slike, ako znamo da je igrao za Saveznu Republiku Njemačku na nogomentom Svjetskom prvenstvu 1974.]]></a:t>
            </a:r>
          </a:p>
        </p:txBody>
      </p:sp>
      <p:sp>
        <p:nvSpPr>
          <p:cNvPr id="5" name="Rectangle 5"/>
          <p:cNvSpPr txBox="1"/>
          <p:nvPr/>
        </p:nvSpPr>
        <p:spPr>
          <a:xfrm>
            <a:off x="5572125" y="1143000"/>
            <a:ext cx="2857500" cy="28575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6" name="TextBox 6"/>
          <p:cNvSpPr txBox="1"/>
          <p:nvPr/>
        </p:nvSpPr>
        <p:spPr>
          <a:xfrm>
            <a:off x="5581650" y="2371725"/>
            <a:ext cx="2857500" cy="3429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2200" spc="0" u="none" cap="none">
                <a:solidFill>
                  <a:srgbClr val="475569">
                    <a:alpha val="100000"/>
                  </a:srgbClr>
                </a:solidFill>
                <a:latin typeface="Calibri"/>
              </a:rPr>
              <a:t/>
            </a:r>
          </a:p>
        </p:txBody>
      </p:sp>
      <p:sp>
        <p:nvSpPr>
          <p:cNvPr id="7" name="TextBox 7"/>
          <p:cNvSpPr txBox="1"/>
          <p:nvPr/>
        </p:nvSpPr>
        <p:spPr>
          <a:xfrm>
            <a:off x="381000" y="4714875"/>
            <a:ext cx="5334000" cy="238125"/>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strike="noStrike" sz="1400" spc="0" u="none" cap="none">
                <a:solidFill>
                  <a:srgbClr val="475569">
                    <a:alpha val="100000"/>
                  </a:srgbClr>
                </a:solidFill>
                <a:latin typeface="Calibri"/>
              </a:rPr>
              <a:t><![CDATA[Kategorija: Sport]]></a:t>
            </a:r>
          </a:p>
        </p:txBody>
      </p:sp>
      <p:pic>
        <p:nvPicPr>
          <p:cNvPr id="8" name="" descr=""/>
          <p:cNvPicPr>
            <a:picLocks noChangeAspect="1"/>
          </p:cNvPicPr>
          <p:nvPr/>
        </p:nvPicPr>
        <p:blipFill>
          <a:blip r:embed="rId2"/>
          <a:stretch>
            <a:fillRect/>
          </a:stretch>
        </p:blipFill>
        <p:spPr>
          <a:xfrm>
            <a:off x="5581650" y="2371725"/>
            <a:ext cx="2219325" cy="2695575"/>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52E16">
            <a:alpha val="100000"/>
          </a:srgbClr>
        </a:solidFill>
      </p:bgPr>
    </p:bg>
    <p:spTree>
      <p:nvGrpSpPr>
        <p:cNvPr id="1" name=""/>
        <p:cNvGrpSpPr/>
        <p:nvPr/>
      </p:nvGrpSpPr>
      <p:grpSpPr>
        <a:xfrm>
          <a:off x="571500" y="952500"/>
          <a:ext cx="8572500" cy="4438650"/>
          <a:chOff x="571500" y="952500"/>
          <a:chExt cx="8572500" cy="4438650"/>
        </a:xfrm>
      </p:grpSpPr>
      <p:sp>
        <p:nvSpPr>
          <p:cNvPr id="2" name="TextBox 1"/>
          <p:cNvSpPr txBox="1"/>
          <p:nvPr/>
        </p:nvSpPr>
        <p:spPr>
          <a:xfrm>
            <a:off x="571500" y="952500"/>
            <a:ext cx="8001000" cy="6096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86EFAC">
                    <a:alpha val="100000"/>
                  </a:srgbClr>
                </a:solidFill>
                <a:latin typeface="Calibri"/>
              </a:rPr>
              <a:t><![CDATA[TO]]></a:t>
            </a:r>
            <a:r>
              <a:rPr lang="hr-HR" b="1" strike="noStrike" sz="3400" spc="0" u="none" cap="none">
                <a:solidFill>
                  <a:srgbClr val="86EFAC">
                    <a:alpha val="100000"/>
                  </a:srgbClr>
                </a:solidFill>
                <a:latin typeface="Calibri"/>
              </a:rPr>
              <a:t><![CDATA[Č]]></a:t>
            </a:r>
            <a:r>
              <a:rPr lang="en-US" b="1" strike="noStrike" sz="3400" spc="0" u="none" cap="none">
                <a:solidFill>
                  <a:srgbClr val="86EFAC">
                    <a:alpha val="100000"/>
                  </a:srgbClr>
                </a:solidFill>
                <a:latin typeface="Calibri"/>
              </a:rPr>
              <a:t><![CDATA[AN ODGOVOR]]></a:t>
            </a:r>
          </a:p>
        </p:txBody>
      </p:sp>
      <p:sp>
        <p:nvSpPr>
          <p:cNvPr id="3" name="TextBox 2"/>
          <p:cNvSpPr txBox="1"/>
          <p:nvPr/>
        </p:nvSpPr>
        <p:spPr>
          <a:xfrm>
            <a:off x="571500" y="2000250"/>
            <a:ext cx="8001000" cy="161925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6200" spc="0" u="none" cap="none">
                <a:solidFill>
                  <a:srgbClr val="FFFFFF">
                    <a:alpha val="100000"/>
                  </a:srgbClr>
                </a:solidFill>
                <a:latin typeface="Calibri"/>
              </a:rPr>
              <a:t><![CDATA[Gerd Muller]]></a:t>
            </a:r>
          </a:p>
        </p:txBody>
      </p:sp>
      <p:sp>
        <p:nvSpPr>
          <p:cNvPr id="4" name="TextBox 3"/>
          <p:cNvSpPr txBox="1"/>
          <p:nvPr/>
        </p:nvSpPr>
        <p:spPr>
          <a:xfrm>
            <a:off x="571500" y="4095750"/>
            <a:ext cx="8001000" cy="3429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2000" spc="0" u="none" cap="none">
                <a:solidFill>
                  <a:srgbClr val="BBF7D0">
                    <a:alpha val="100000"/>
                  </a:srgbClr>
                </a:solidFill>
                <a:latin typeface="Calibri"/>
              </a:rPr>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p:bgPr>
    </p:bg>
    <p:spTree>
      <p:nvGrpSpPr>
        <p:cNvPr id="1" name=""/>
        <p:cNvGrpSpPr/>
        <p:nvPr/>
      </p:nvGrpSpPr>
      <p:grpSpPr>
        <a:xfrm>
          <a:off x="0" y="0"/>
          <a:ext cx="9144000" cy="4876800"/>
          <a:chOff x="0" y="0"/>
          <a:chExt cx="9144000" cy="4876800"/>
        </a:xfrm>
      </p:grpSpPr>
      <p:sp>
        <p:nvSpPr>
          <p:cNvPr id="2" name="Rectangle 1"/>
          <p:cNvSpPr txBox="1"/>
          <p:nvPr/>
        </p:nvSpPr>
        <p:spPr>
          <a:xfrm>
            <a:off x="0" y="0"/>
            <a:ext cx="9144000" cy="552450"/>
          </a:xfrm>
          <a:prstGeom prst="rect">
            <a:avLst/>
          </a:prstGeom>
          <a:solidFill>
            <a:srgbClr val="0F766E">
              <a:alpha val="100000"/>
            </a:srgbClr>
          </a:solidFill>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3" name="TextBox 2"/>
          <p:cNvSpPr txBox="1"/>
          <p:nvPr/>
        </p:nvSpPr>
        <p:spPr>
          <a:xfrm>
            <a:off x="304800" y="142875"/>
            <a:ext cx="3810000" cy="28575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1600" spc="0" u="none" cap="none">
                <a:solidFill>
                  <a:srgbClr val="FFFFFF">
                    <a:alpha val="100000"/>
                  </a:srgbClr>
                </a:solidFill>
                <a:latin typeface="Calibri"/>
              </a:rPr>
              <a:t><![CDATA[PITANJE 11]]></a:t>
            </a:r>
          </a:p>
        </p:txBody>
      </p:sp>
      <p:sp>
        <p:nvSpPr>
          <p:cNvPr id="4" name="TextBox 3"/>
          <p:cNvSpPr txBox="1"/>
          <p:nvPr/>
        </p:nvSpPr>
        <p:spPr>
          <a:xfrm>
            <a:off x="428625" y="914400"/>
            <a:ext cx="8277225" cy="3590925"/>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0F172A">
                    <a:alpha val="100000"/>
                  </a:srgbClr>
                </a:solidFill>
                <a:latin typeface="Calibri"/>
              </a:rPr>
              <a:t><![CDATA[Prve tjedne karijere, jedan je nogometaš proveo čisteći svlačione i tuševe. Naime, 1989., kad se pridružio AS Cannesu, udario je suigrača jer je vrijeđao njegovo porijeklo i uvjete u kojima je odrastao. O kome je riječ ako se zna da je on prvi francuski nogometaš koji je dobio crveni karton na Svjetskim prvenstvima u nogometu ?]]></a:t>
            </a:r>
          </a:p>
        </p:txBody>
      </p:sp>
      <p:sp>
        <p:nvSpPr>
          <p:cNvPr id="5" name="TextBox 7"/>
          <p:cNvSpPr txBox="1"/>
          <p:nvPr/>
        </p:nvSpPr>
        <p:spPr>
          <a:xfrm>
            <a:off x="571500" y="4572000"/>
            <a:ext cx="8001000" cy="3048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1400" spc="0" u="none" cap="none">
                <a:solidFill>
                  <a:srgbClr val="475569">
                    <a:alpha val="100000"/>
                  </a:srgbClr>
                </a:solidFill>
                <a:latin typeface="Calibri"/>
              </a:rPr>
              <a:t><![CDATA[Kategorija: Spor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52E16">
            <a:alpha val="100000"/>
          </a:srgbClr>
        </a:solidFill>
      </p:bgPr>
    </p:bg>
    <p:spTree>
      <p:nvGrpSpPr>
        <p:cNvPr id="1" name=""/>
        <p:cNvGrpSpPr/>
        <p:nvPr/>
      </p:nvGrpSpPr>
      <p:grpSpPr>
        <a:xfrm>
          <a:off x="571500" y="952500"/>
          <a:ext cx="8572500" cy="4438650"/>
          <a:chOff x="571500" y="952500"/>
          <a:chExt cx="8572500" cy="4438650"/>
        </a:xfrm>
      </p:grpSpPr>
      <p:sp>
        <p:nvSpPr>
          <p:cNvPr id="2" name="TextBox 1"/>
          <p:cNvSpPr txBox="1"/>
          <p:nvPr/>
        </p:nvSpPr>
        <p:spPr>
          <a:xfrm>
            <a:off x="571500" y="952500"/>
            <a:ext cx="8001000" cy="6096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86EFAC">
                    <a:alpha val="100000"/>
                  </a:srgbClr>
                </a:solidFill>
                <a:latin typeface="Calibri"/>
              </a:rPr>
              <a:t><![CDATA[TO]]></a:t>
            </a:r>
            <a:r>
              <a:rPr lang="hr-HR" b="1" strike="noStrike" sz="3400" spc="0" u="none" cap="none">
                <a:solidFill>
                  <a:srgbClr val="86EFAC">
                    <a:alpha val="100000"/>
                  </a:srgbClr>
                </a:solidFill>
                <a:latin typeface="Calibri"/>
              </a:rPr>
              <a:t><![CDATA[Č]]></a:t>
            </a:r>
            <a:r>
              <a:rPr lang="en-US" b="1" strike="noStrike" sz="3400" spc="0" u="none" cap="none">
                <a:solidFill>
                  <a:srgbClr val="86EFAC">
                    <a:alpha val="100000"/>
                  </a:srgbClr>
                </a:solidFill>
                <a:latin typeface="Calibri"/>
              </a:rPr>
              <a:t><![CDATA[AN ODGOVOR]]></a:t>
            </a:r>
          </a:p>
        </p:txBody>
      </p:sp>
      <p:sp>
        <p:nvSpPr>
          <p:cNvPr id="3" name="TextBox 2"/>
          <p:cNvSpPr txBox="1"/>
          <p:nvPr/>
        </p:nvSpPr>
        <p:spPr>
          <a:xfrm>
            <a:off x="571500" y="2000250"/>
            <a:ext cx="8001000" cy="161925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6200" spc="0" u="none" cap="none">
                <a:solidFill>
                  <a:srgbClr val="FFFFFF">
                    <a:alpha val="100000"/>
                  </a:srgbClr>
                </a:solidFill>
                <a:latin typeface="Calibri"/>
              </a:rPr>
              <a:t><![CDATA[Zinedine Zidane]]></a:t>
            </a:r>
          </a:p>
        </p:txBody>
      </p:sp>
      <p:sp>
        <p:nvSpPr>
          <p:cNvPr id="4" name="TextBox 3"/>
          <p:cNvSpPr txBox="1"/>
          <p:nvPr/>
        </p:nvSpPr>
        <p:spPr>
          <a:xfrm>
            <a:off x="571500" y="4095750"/>
            <a:ext cx="8001000" cy="3429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2000" spc="0" u="none" cap="none">
                <a:solidFill>
                  <a:srgbClr val="BBF7D0">
                    <a:alpha val="100000"/>
                  </a:srgbClr>
                </a:solidFill>
                <a:latin typeface="Calibri"/>
              </a:rPr>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p:bgPr>
    </p:bg>
    <p:spTree>
      <p:nvGrpSpPr>
        <p:cNvPr id="1" name=""/>
        <p:cNvGrpSpPr/>
        <p:nvPr/>
      </p:nvGrpSpPr>
      <p:grpSpPr>
        <a:xfrm>
          <a:off x="0" y="0"/>
          <a:ext cx="9144000" cy="4876800"/>
          <a:chOff x="0" y="0"/>
          <a:chExt cx="9144000" cy="4876800"/>
        </a:xfrm>
      </p:grpSpPr>
      <p:sp>
        <p:nvSpPr>
          <p:cNvPr id="2" name="Rectangle 1"/>
          <p:cNvSpPr txBox="1"/>
          <p:nvPr/>
        </p:nvSpPr>
        <p:spPr>
          <a:xfrm>
            <a:off x="0" y="0"/>
            <a:ext cx="9144000" cy="552450"/>
          </a:xfrm>
          <a:prstGeom prst="rect">
            <a:avLst/>
          </a:prstGeom>
          <a:solidFill>
            <a:srgbClr val="0F766E">
              <a:alpha val="100000"/>
            </a:srgbClr>
          </a:solidFill>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3" name="TextBox 2"/>
          <p:cNvSpPr txBox="1"/>
          <p:nvPr/>
        </p:nvSpPr>
        <p:spPr>
          <a:xfrm>
            <a:off x="304800" y="142875"/>
            <a:ext cx="3810000" cy="28575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1600" spc="0" u="none" cap="none">
                <a:solidFill>
                  <a:srgbClr val="FFFFFF">
                    <a:alpha val="100000"/>
                  </a:srgbClr>
                </a:solidFill>
                <a:latin typeface="Calibri"/>
              </a:rPr>
              <a:t><![CDATA[PITANJE 12]]></a:t>
            </a:r>
          </a:p>
        </p:txBody>
      </p:sp>
      <p:sp>
        <p:nvSpPr>
          <p:cNvPr id="4" name="TextBox 3"/>
          <p:cNvSpPr txBox="1"/>
          <p:nvPr/>
        </p:nvSpPr>
        <p:spPr>
          <a:xfrm>
            <a:off x="428625" y="914400"/>
            <a:ext cx="8277225" cy="3590925"/>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0F172A">
                    <a:alpha val="100000"/>
                  </a:srgbClr>
                </a:solidFill>
                <a:latin typeface="Calibri"/>
              </a:rPr>
              <a:t><![CDATA[Na drugom Svjetskom prvenstvu u nogometu, 1934. u Italiji, na kraju su u polufinalima igrale četiri europske reprezentacije. Koja je od njih ostala bez postolja, znači, koja je od njih osvojila četvrto mjesto?]]></a:t>
            </a:r>
          </a:p>
        </p:txBody>
      </p:sp>
      <p:sp>
        <p:nvSpPr>
          <p:cNvPr id="5" name="TextBox 7"/>
          <p:cNvSpPr txBox="1"/>
          <p:nvPr/>
        </p:nvSpPr>
        <p:spPr>
          <a:xfrm>
            <a:off x="571500" y="4572000"/>
            <a:ext cx="8001000" cy="3048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1400" spc="0" u="none" cap="none">
                <a:solidFill>
                  <a:srgbClr val="475569">
                    <a:alpha val="100000"/>
                  </a:srgbClr>
                </a:solidFill>
                <a:latin typeface="Calibri"/>
              </a:rPr>
              <a:t><![CDATA[Kategorija: Spor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52E16">
            <a:alpha val="100000"/>
          </a:srgbClr>
        </a:solidFill>
      </p:bgPr>
    </p:bg>
    <p:spTree>
      <p:nvGrpSpPr>
        <p:cNvPr id="1" name=""/>
        <p:cNvGrpSpPr/>
        <p:nvPr/>
      </p:nvGrpSpPr>
      <p:grpSpPr>
        <a:xfrm>
          <a:off x="571500" y="952500"/>
          <a:ext cx="8572500" cy="4438650"/>
          <a:chOff x="571500" y="952500"/>
          <a:chExt cx="8572500" cy="4438650"/>
        </a:xfrm>
      </p:grpSpPr>
      <p:sp>
        <p:nvSpPr>
          <p:cNvPr id="2" name="TextBox 1"/>
          <p:cNvSpPr txBox="1"/>
          <p:nvPr/>
        </p:nvSpPr>
        <p:spPr>
          <a:xfrm>
            <a:off x="571500" y="952500"/>
            <a:ext cx="8001000" cy="6096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86EFAC">
                    <a:alpha val="100000"/>
                  </a:srgbClr>
                </a:solidFill>
                <a:latin typeface="Calibri"/>
              </a:rPr>
              <a:t><![CDATA[TO]]></a:t>
            </a:r>
            <a:r>
              <a:rPr lang="hr-HR" b="1" strike="noStrike" sz="3400" spc="0" u="none" cap="none">
                <a:solidFill>
                  <a:srgbClr val="86EFAC">
                    <a:alpha val="100000"/>
                  </a:srgbClr>
                </a:solidFill>
                <a:latin typeface="Calibri"/>
              </a:rPr>
              <a:t><![CDATA[Č]]></a:t>
            </a:r>
            <a:r>
              <a:rPr lang="en-US" b="1" strike="noStrike" sz="3400" spc="0" u="none" cap="none">
                <a:solidFill>
                  <a:srgbClr val="86EFAC">
                    <a:alpha val="100000"/>
                  </a:srgbClr>
                </a:solidFill>
                <a:latin typeface="Calibri"/>
              </a:rPr>
              <a:t><![CDATA[AN ODGOVOR]]></a:t>
            </a:r>
          </a:p>
        </p:txBody>
      </p:sp>
      <p:sp>
        <p:nvSpPr>
          <p:cNvPr id="3" name="TextBox 2"/>
          <p:cNvSpPr txBox="1"/>
          <p:nvPr/>
        </p:nvSpPr>
        <p:spPr>
          <a:xfrm>
            <a:off x="571500" y="2000250"/>
            <a:ext cx="8001000" cy="161925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6200" spc="0" u="none" cap="none">
                <a:solidFill>
                  <a:srgbClr val="FFFFFF">
                    <a:alpha val="100000"/>
                  </a:srgbClr>
                </a:solidFill>
                <a:latin typeface="Calibri"/>
              </a:rPr>
              <a:t><![CDATA[Austrija]]></a:t>
            </a:r>
          </a:p>
        </p:txBody>
      </p:sp>
      <p:sp>
        <p:nvSpPr>
          <p:cNvPr id="4" name="TextBox 3"/>
          <p:cNvSpPr txBox="1"/>
          <p:nvPr/>
        </p:nvSpPr>
        <p:spPr>
          <a:xfrm>
            <a:off x="571500" y="4095750"/>
            <a:ext cx="8001000" cy="3429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2000" spc="0" u="none" cap="none">
                <a:solidFill>
                  <a:srgbClr val="BBF7D0">
                    <a:alpha val="100000"/>
                  </a:srgbClr>
                </a:solidFill>
                <a:latin typeface="Calibri"/>
              </a:rPr>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p:bgPr>
    </p:bg>
    <p:spTree>
      <p:nvGrpSpPr>
        <p:cNvPr id="1" name=""/>
        <p:cNvGrpSpPr/>
        <p:nvPr/>
      </p:nvGrpSpPr>
      <p:grpSpPr>
        <a:xfrm>
          <a:off x="0" y="0"/>
          <a:ext cx="9144000" cy="4876800"/>
          <a:chOff x="0" y="0"/>
          <a:chExt cx="9144000" cy="4876800"/>
        </a:xfrm>
      </p:grpSpPr>
      <p:sp>
        <p:nvSpPr>
          <p:cNvPr id="2" name="Rectangle 1"/>
          <p:cNvSpPr txBox="1"/>
          <p:nvPr/>
        </p:nvSpPr>
        <p:spPr>
          <a:xfrm>
            <a:off x="0" y="0"/>
            <a:ext cx="9144000" cy="552450"/>
          </a:xfrm>
          <a:prstGeom prst="rect">
            <a:avLst/>
          </a:prstGeom>
          <a:solidFill>
            <a:srgbClr val="0F766E">
              <a:alpha val="100000"/>
            </a:srgbClr>
          </a:solidFill>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3" name="TextBox 2"/>
          <p:cNvSpPr txBox="1"/>
          <p:nvPr/>
        </p:nvSpPr>
        <p:spPr>
          <a:xfrm>
            <a:off x="304800" y="142875"/>
            <a:ext cx="3810000" cy="28575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1600" spc="0" u="none" cap="none">
                <a:solidFill>
                  <a:srgbClr val="FFFFFF">
                    <a:alpha val="100000"/>
                  </a:srgbClr>
                </a:solidFill>
                <a:latin typeface="Calibri"/>
              </a:rPr>
              <a:t><![CDATA[PITANJE 13]]></a:t>
            </a:r>
          </a:p>
        </p:txBody>
      </p:sp>
      <p:sp>
        <p:nvSpPr>
          <p:cNvPr id="4" name="TextBox 3"/>
          <p:cNvSpPr txBox="1"/>
          <p:nvPr/>
        </p:nvSpPr>
        <p:spPr>
          <a:xfrm>
            <a:off x="428625" y="914400"/>
            <a:ext cx="8277225" cy="3590925"/>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0F172A">
                    <a:alpha val="100000"/>
                  </a:srgbClr>
                </a:solidFill>
                <a:latin typeface="Calibri"/>
              </a:rPr>
              <a:t><![CDATA[Koju je nogometnu reprezentaciju Hrvatska pobijedila u prvoj utakmici SP 2018. u Rusiji?]]></a:t>
            </a:r>
          </a:p>
        </p:txBody>
      </p:sp>
      <p:sp>
        <p:nvSpPr>
          <p:cNvPr id="5" name="TextBox 7"/>
          <p:cNvSpPr txBox="1"/>
          <p:nvPr/>
        </p:nvSpPr>
        <p:spPr>
          <a:xfrm>
            <a:off x="571500" y="4572000"/>
            <a:ext cx="8001000" cy="3048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1400" spc="0" u="none" cap="none">
                <a:solidFill>
                  <a:srgbClr val="475569">
                    <a:alpha val="100000"/>
                  </a:srgbClr>
                </a:solidFill>
                <a:latin typeface="Calibri"/>
              </a:rPr>
              <a:t><![CDATA[Kategorija: Spor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52E16">
            <a:alpha val="100000"/>
          </a:srgbClr>
        </a:solidFill>
      </p:bgPr>
    </p:bg>
    <p:spTree>
      <p:nvGrpSpPr>
        <p:cNvPr id="1" name=""/>
        <p:cNvGrpSpPr/>
        <p:nvPr/>
      </p:nvGrpSpPr>
      <p:grpSpPr>
        <a:xfrm>
          <a:off x="571500" y="952500"/>
          <a:ext cx="8572500" cy="4438650"/>
          <a:chOff x="571500" y="952500"/>
          <a:chExt cx="8572500" cy="4438650"/>
        </a:xfrm>
      </p:grpSpPr>
      <p:sp>
        <p:nvSpPr>
          <p:cNvPr id="2" name="TextBox 1"/>
          <p:cNvSpPr txBox="1"/>
          <p:nvPr/>
        </p:nvSpPr>
        <p:spPr>
          <a:xfrm>
            <a:off x="571500" y="952500"/>
            <a:ext cx="8001000" cy="6096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86EFAC">
                    <a:alpha val="100000"/>
                  </a:srgbClr>
                </a:solidFill>
                <a:latin typeface="Calibri"/>
              </a:rPr>
              <a:t><![CDATA[TO]]></a:t>
            </a:r>
            <a:r>
              <a:rPr lang="hr-HR" b="1" strike="noStrike" sz="3400" spc="0" u="none" cap="none">
                <a:solidFill>
                  <a:srgbClr val="86EFAC">
                    <a:alpha val="100000"/>
                  </a:srgbClr>
                </a:solidFill>
                <a:latin typeface="Calibri"/>
              </a:rPr>
              <a:t><![CDATA[Č]]></a:t>
            </a:r>
            <a:r>
              <a:rPr lang="en-US" b="1" strike="noStrike" sz="3400" spc="0" u="none" cap="none">
                <a:solidFill>
                  <a:srgbClr val="86EFAC">
                    <a:alpha val="100000"/>
                  </a:srgbClr>
                </a:solidFill>
                <a:latin typeface="Calibri"/>
              </a:rPr>
              <a:t><![CDATA[AN ODGOVOR]]></a:t>
            </a:r>
          </a:p>
        </p:txBody>
      </p:sp>
      <p:sp>
        <p:nvSpPr>
          <p:cNvPr id="3" name="TextBox 2"/>
          <p:cNvSpPr txBox="1"/>
          <p:nvPr/>
        </p:nvSpPr>
        <p:spPr>
          <a:xfrm>
            <a:off x="571500" y="2000250"/>
            <a:ext cx="8001000" cy="161925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6200" spc="0" u="none" cap="none">
                <a:solidFill>
                  <a:srgbClr val="FFFFFF">
                    <a:alpha val="100000"/>
                  </a:srgbClr>
                </a:solidFill>
                <a:latin typeface="Calibri"/>
              </a:rPr>
              <a:t><![CDATA[Nigerija]]></a:t>
            </a:r>
          </a:p>
        </p:txBody>
      </p:sp>
      <p:sp>
        <p:nvSpPr>
          <p:cNvPr id="4" name="TextBox 3"/>
          <p:cNvSpPr txBox="1"/>
          <p:nvPr/>
        </p:nvSpPr>
        <p:spPr>
          <a:xfrm>
            <a:off x="571500" y="4095750"/>
            <a:ext cx="8001000" cy="3429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2000" spc="0" u="none" cap="none">
                <a:solidFill>
                  <a:srgbClr val="BBF7D0">
                    <a:alpha val="100000"/>
                  </a:srgbClr>
                </a:solidFill>
                <a:latin typeface="Calibri"/>
              </a:rPr>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p:bgPr>
    </p:bg>
    <p:spTree>
      <p:nvGrpSpPr>
        <p:cNvPr id="1" name=""/>
        <p:cNvGrpSpPr/>
        <p:nvPr/>
      </p:nvGrpSpPr>
      <p:grpSpPr>
        <a:xfrm>
          <a:off x="0" y="0"/>
          <a:ext cx="9144000" cy="4876800"/>
          <a:chOff x="0" y="0"/>
          <a:chExt cx="9144000" cy="4876800"/>
        </a:xfrm>
      </p:grpSpPr>
      <p:sp>
        <p:nvSpPr>
          <p:cNvPr id="2" name="Rectangle 1"/>
          <p:cNvSpPr txBox="1"/>
          <p:nvPr/>
        </p:nvSpPr>
        <p:spPr>
          <a:xfrm>
            <a:off x="0" y="0"/>
            <a:ext cx="9144000" cy="552450"/>
          </a:xfrm>
          <a:prstGeom prst="rect">
            <a:avLst/>
          </a:prstGeom>
          <a:solidFill>
            <a:srgbClr val="0F766E">
              <a:alpha val="100000"/>
            </a:srgbClr>
          </a:solidFill>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3" name="TextBox 2"/>
          <p:cNvSpPr txBox="1"/>
          <p:nvPr/>
        </p:nvSpPr>
        <p:spPr>
          <a:xfrm>
            <a:off x="304800" y="142875"/>
            <a:ext cx="3810000" cy="28575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1600" spc="0" u="none" cap="none">
                <a:solidFill>
                  <a:srgbClr val="FFFFFF">
                    <a:alpha val="100000"/>
                  </a:srgbClr>
                </a:solidFill>
                <a:latin typeface="Calibri"/>
              </a:rPr>
              <a:t><![CDATA[PITANJE 14]]></a:t>
            </a:r>
          </a:p>
        </p:txBody>
      </p:sp>
      <p:sp>
        <p:nvSpPr>
          <p:cNvPr id="4" name="TextBox 3"/>
          <p:cNvSpPr txBox="1"/>
          <p:nvPr/>
        </p:nvSpPr>
        <p:spPr>
          <a:xfrm>
            <a:off x="428625" y="914400"/>
            <a:ext cx="8277225" cy="3590925"/>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0F172A">
                    <a:alpha val="100000"/>
                  </a:srgbClr>
                </a:solidFill>
                <a:latin typeface="Calibri"/>
              </a:rPr>
              <a:t><![CDATA[Kylian Mbappe je u finalu Svjetskog prvenstva koje se 2022. igralo Kataru zabio tri gola. U finalima je to uspjelo samo njemu i jednom gospodinu davne 1966. godine. Tko je on?]]></a:t>
            </a:r>
          </a:p>
        </p:txBody>
      </p:sp>
      <p:sp>
        <p:nvSpPr>
          <p:cNvPr id="5" name="TextBox 7"/>
          <p:cNvSpPr txBox="1"/>
          <p:nvPr/>
        </p:nvSpPr>
        <p:spPr>
          <a:xfrm>
            <a:off x="571500" y="4572000"/>
            <a:ext cx="8001000" cy="3048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1400" spc="0" u="none" cap="none">
                <a:solidFill>
                  <a:srgbClr val="475569">
                    <a:alpha val="100000"/>
                  </a:srgbClr>
                </a:solidFill>
                <a:latin typeface="Calibri"/>
              </a:rPr>
              <a:t><![CDATA[Kategorija: Spor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p:bgPr>
    </p:bg>
    <p:spTree>
      <p:nvGrpSpPr>
        <p:cNvPr id="1" name=""/>
        <p:cNvGrpSpPr/>
        <p:nvPr/>
      </p:nvGrpSpPr>
      <p:grpSpPr>
        <a:xfrm>
          <a:off x="0" y="0"/>
          <a:ext cx="9144000" cy="4876800"/>
          <a:chOff x="0" y="0"/>
          <a:chExt cx="9144000" cy="4876800"/>
        </a:xfrm>
      </p:grpSpPr>
      <p:sp>
        <p:nvSpPr>
          <p:cNvPr id="2" name="Rectangle 1"/>
          <p:cNvSpPr txBox="1"/>
          <p:nvPr/>
        </p:nvSpPr>
        <p:spPr>
          <a:xfrm>
            <a:off x="0" y="0"/>
            <a:ext cx="9144000" cy="552450"/>
          </a:xfrm>
          <a:prstGeom prst="rect">
            <a:avLst/>
          </a:prstGeom>
          <a:solidFill>
            <a:srgbClr val="0F766E">
              <a:alpha val="100000"/>
            </a:srgbClr>
          </a:solidFill>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3" name="TextBox 2"/>
          <p:cNvSpPr txBox="1"/>
          <p:nvPr/>
        </p:nvSpPr>
        <p:spPr>
          <a:xfrm>
            <a:off x="304800" y="142875"/>
            <a:ext cx="3810000" cy="28575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1600" spc="0" u="none" cap="none">
                <a:solidFill>
                  <a:srgbClr val="FFFFFF">
                    <a:alpha val="100000"/>
                  </a:srgbClr>
                </a:solidFill>
                <a:latin typeface="Calibri"/>
              </a:rPr>
              <a:t><![CDATA[PITANJE 1]]></a:t>
            </a:r>
          </a:p>
        </p:txBody>
      </p:sp>
      <p:sp>
        <p:nvSpPr>
          <p:cNvPr id="4" name="TextBox 3"/>
          <p:cNvSpPr txBox="1"/>
          <p:nvPr/>
        </p:nvSpPr>
        <p:spPr>
          <a:xfrm>
            <a:off x="428625" y="914400"/>
            <a:ext cx="8277225" cy="3590925"/>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0F172A">
                    <a:alpha val="100000"/>
                  </a:srgbClr>
                </a:solidFill>
                <a:latin typeface="Calibri"/>
              </a:rPr>
              <a:t><![CDATA[Jedna od najpoznatijih utakmica nogomentnog Svjetskog prvenstva 2014. nije bila finale, nego polufinale u kojem je Njemačka potpuno razbila Brazil. Koji je rezultat te utakmice postao dio nogometne povijesti?]]></a:t>
            </a:r>
          </a:p>
        </p:txBody>
      </p:sp>
      <p:sp>
        <p:nvSpPr>
          <p:cNvPr id="5" name="TextBox 7"/>
          <p:cNvSpPr txBox="1"/>
          <p:nvPr/>
        </p:nvSpPr>
        <p:spPr>
          <a:xfrm>
            <a:off x="571500" y="4572000"/>
            <a:ext cx="8001000" cy="3048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1400" spc="0" u="none" cap="none">
                <a:solidFill>
                  <a:srgbClr val="475569">
                    <a:alpha val="100000"/>
                  </a:srgbClr>
                </a:solidFill>
                <a:latin typeface="Calibri"/>
              </a:rPr>
              <a:t><![CDATA[Kategorija: Spor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52E16">
            <a:alpha val="100000"/>
          </a:srgbClr>
        </a:solidFill>
      </p:bgPr>
    </p:bg>
    <p:spTree>
      <p:nvGrpSpPr>
        <p:cNvPr id="1" name=""/>
        <p:cNvGrpSpPr/>
        <p:nvPr/>
      </p:nvGrpSpPr>
      <p:grpSpPr>
        <a:xfrm>
          <a:off x="571500" y="952500"/>
          <a:ext cx="8572500" cy="4438650"/>
          <a:chOff x="571500" y="952500"/>
          <a:chExt cx="8572500" cy="4438650"/>
        </a:xfrm>
      </p:grpSpPr>
      <p:sp>
        <p:nvSpPr>
          <p:cNvPr id="2" name="TextBox 1"/>
          <p:cNvSpPr txBox="1"/>
          <p:nvPr/>
        </p:nvSpPr>
        <p:spPr>
          <a:xfrm>
            <a:off x="571500" y="952500"/>
            <a:ext cx="8001000" cy="6096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86EFAC">
                    <a:alpha val="100000"/>
                  </a:srgbClr>
                </a:solidFill>
                <a:latin typeface="Calibri"/>
              </a:rPr>
              <a:t><![CDATA[TO]]></a:t>
            </a:r>
            <a:r>
              <a:rPr lang="hr-HR" b="1" strike="noStrike" sz="3400" spc="0" u="none" cap="none">
                <a:solidFill>
                  <a:srgbClr val="86EFAC">
                    <a:alpha val="100000"/>
                  </a:srgbClr>
                </a:solidFill>
                <a:latin typeface="Calibri"/>
              </a:rPr>
              <a:t><![CDATA[Č]]></a:t>
            </a:r>
            <a:r>
              <a:rPr lang="en-US" b="1" strike="noStrike" sz="3400" spc="0" u="none" cap="none">
                <a:solidFill>
                  <a:srgbClr val="86EFAC">
                    <a:alpha val="100000"/>
                  </a:srgbClr>
                </a:solidFill>
                <a:latin typeface="Calibri"/>
              </a:rPr>
              <a:t><![CDATA[AN ODGOVOR]]></a:t>
            </a:r>
          </a:p>
        </p:txBody>
      </p:sp>
      <p:sp>
        <p:nvSpPr>
          <p:cNvPr id="3" name="TextBox 2"/>
          <p:cNvSpPr txBox="1"/>
          <p:nvPr/>
        </p:nvSpPr>
        <p:spPr>
          <a:xfrm>
            <a:off x="571500" y="2000250"/>
            <a:ext cx="8001000" cy="161925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6200" spc="0" u="none" cap="none">
                <a:solidFill>
                  <a:srgbClr val="FFFFFF">
                    <a:alpha val="100000"/>
                  </a:srgbClr>
                </a:solidFill>
                <a:latin typeface="Calibri"/>
              </a:rPr>
              <a:t><![CDATA[Geoff Hurst]]></a:t>
            </a:r>
          </a:p>
        </p:txBody>
      </p:sp>
      <p:sp>
        <p:nvSpPr>
          <p:cNvPr id="4" name="TextBox 3"/>
          <p:cNvSpPr txBox="1"/>
          <p:nvPr/>
        </p:nvSpPr>
        <p:spPr>
          <a:xfrm>
            <a:off x="571500" y="4095750"/>
            <a:ext cx="8001000" cy="3429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2000" spc="0" u="none" cap="none">
                <a:solidFill>
                  <a:srgbClr val="BBF7D0">
                    <a:alpha val="100000"/>
                  </a:srgbClr>
                </a:solidFill>
                <a:latin typeface="Calibri"/>
              </a:rPr>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p:bgPr>
    </p:bg>
    <p:spTree>
      <p:nvGrpSpPr>
        <p:cNvPr id="1" name=""/>
        <p:cNvGrpSpPr/>
        <p:nvPr/>
      </p:nvGrpSpPr>
      <p:grpSpPr>
        <a:xfrm>
          <a:off x="0" y="0"/>
          <a:ext cx="9144000" cy="4876800"/>
          <a:chOff x="0" y="0"/>
          <a:chExt cx="9144000" cy="4876800"/>
        </a:xfrm>
      </p:grpSpPr>
      <p:sp>
        <p:nvSpPr>
          <p:cNvPr id="2" name="Rectangle 1"/>
          <p:cNvSpPr txBox="1"/>
          <p:nvPr/>
        </p:nvSpPr>
        <p:spPr>
          <a:xfrm>
            <a:off x="0" y="0"/>
            <a:ext cx="9144000" cy="552450"/>
          </a:xfrm>
          <a:prstGeom prst="rect">
            <a:avLst/>
          </a:prstGeom>
          <a:solidFill>
            <a:srgbClr val="0F766E">
              <a:alpha val="100000"/>
            </a:srgbClr>
          </a:solidFill>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3" name="TextBox 2"/>
          <p:cNvSpPr txBox="1"/>
          <p:nvPr/>
        </p:nvSpPr>
        <p:spPr>
          <a:xfrm>
            <a:off x="304800" y="142875"/>
            <a:ext cx="3810000" cy="28575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1600" spc="0" u="none" cap="none">
                <a:solidFill>
                  <a:srgbClr val="FFFFFF">
                    <a:alpha val="100000"/>
                  </a:srgbClr>
                </a:solidFill>
                <a:latin typeface="Calibri"/>
              </a:rPr>
              <a:t><![CDATA[PITANJE 15]]></a:t>
            </a:r>
          </a:p>
        </p:txBody>
      </p:sp>
      <p:sp>
        <p:nvSpPr>
          <p:cNvPr id="4" name="TextBox 3"/>
          <p:cNvSpPr txBox="1"/>
          <p:nvPr/>
        </p:nvSpPr>
        <p:spPr>
          <a:xfrm>
            <a:off x="428625" y="914400"/>
            <a:ext cx="8277225" cy="3590925"/>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0F172A">
                    <a:alpha val="100000"/>
                  </a:srgbClr>
                </a:solidFill>
                <a:latin typeface="Calibri"/>
              </a:rPr>
              <a:t><![CDATA[Za čiju je reprezentaicju igrao Guiellmo Stabile,najbolji strijelac SP-a 1930?]]></a:t>
            </a:r>
          </a:p>
        </p:txBody>
      </p:sp>
      <p:sp>
        <p:nvSpPr>
          <p:cNvPr id="5" name="TextBox 7"/>
          <p:cNvSpPr txBox="1"/>
          <p:nvPr/>
        </p:nvSpPr>
        <p:spPr>
          <a:xfrm>
            <a:off x="571500" y="4572000"/>
            <a:ext cx="8001000" cy="3048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1400" spc="0" u="none" cap="none">
                <a:solidFill>
                  <a:srgbClr val="475569">
                    <a:alpha val="100000"/>
                  </a:srgbClr>
                </a:solidFill>
                <a:latin typeface="Calibri"/>
              </a:rPr>
              <a:t><![CDATA[Kategorija: Spor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052E16">
            <a:alpha val="100000"/>
          </a:srgbClr>
        </a:solidFill>
      </p:bgPr>
    </p:bg>
    <p:spTree>
      <p:nvGrpSpPr>
        <p:cNvPr id="1" name=""/>
        <p:cNvGrpSpPr/>
        <p:nvPr/>
      </p:nvGrpSpPr>
      <p:grpSpPr>
        <a:xfrm>
          <a:off x="571500" y="952500"/>
          <a:ext cx="8572500" cy="4438650"/>
          <a:chOff x="571500" y="952500"/>
          <a:chExt cx="8572500" cy="4438650"/>
        </a:xfrm>
      </p:grpSpPr>
      <p:sp>
        <p:nvSpPr>
          <p:cNvPr id="2" name="TextBox 1"/>
          <p:cNvSpPr txBox="1"/>
          <p:nvPr/>
        </p:nvSpPr>
        <p:spPr>
          <a:xfrm>
            <a:off x="571500" y="952500"/>
            <a:ext cx="8001000" cy="6096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86EFAC">
                    <a:alpha val="100000"/>
                  </a:srgbClr>
                </a:solidFill>
                <a:latin typeface="Calibri"/>
              </a:rPr>
              <a:t><![CDATA[TO]]></a:t>
            </a:r>
            <a:r>
              <a:rPr lang="hr-HR" b="1" strike="noStrike" sz="3400" spc="0" u="none" cap="none">
                <a:solidFill>
                  <a:srgbClr val="86EFAC">
                    <a:alpha val="100000"/>
                  </a:srgbClr>
                </a:solidFill>
                <a:latin typeface="Calibri"/>
              </a:rPr>
              <a:t><![CDATA[Č]]></a:t>
            </a:r>
            <a:r>
              <a:rPr lang="en-US" b="1" strike="noStrike" sz="3400" spc="0" u="none" cap="none">
                <a:solidFill>
                  <a:srgbClr val="86EFAC">
                    <a:alpha val="100000"/>
                  </a:srgbClr>
                </a:solidFill>
                <a:latin typeface="Calibri"/>
              </a:rPr>
              <a:t><![CDATA[AN ODGOVOR]]></a:t>
            </a:r>
          </a:p>
        </p:txBody>
      </p:sp>
      <p:sp>
        <p:nvSpPr>
          <p:cNvPr id="3" name="TextBox 2"/>
          <p:cNvSpPr txBox="1"/>
          <p:nvPr/>
        </p:nvSpPr>
        <p:spPr>
          <a:xfrm>
            <a:off x="571500" y="2000250"/>
            <a:ext cx="8001000" cy="161925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6200" spc="0" u="none" cap="none">
                <a:solidFill>
                  <a:srgbClr val="FFFFFF">
                    <a:alpha val="100000"/>
                  </a:srgbClr>
                </a:solidFill>
                <a:latin typeface="Calibri"/>
              </a:rPr>
              <a:t><![CDATA[Argentinu]]></a:t>
            </a:r>
          </a:p>
        </p:txBody>
      </p:sp>
      <p:sp>
        <p:nvSpPr>
          <p:cNvPr id="4" name="TextBox 3"/>
          <p:cNvSpPr txBox="1"/>
          <p:nvPr/>
        </p:nvSpPr>
        <p:spPr>
          <a:xfrm>
            <a:off x="571500" y="4095750"/>
            <a:ext cx="8001000" cy="3429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2000" spc="0" u="none" cap="none">
                <a:solidFill>
                  <a:srgbClr val="BBF7D0">
                    <a:alpha val="100000"/>
                  </a:srgbClr>
                </a:solidFill>
                <a:latin typeface="Calibri"/>
              </a:rPr>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p:bgPr>
    </p:bg>
    <p:spTree>
      <p:nvGrpSpPr>
        <p:cNvPr id="1" name=""/>
        <p:cNvGrpSpPr/>
        <p:nvPr/>
      </p:nvGrpSpPr>
      <p:grpSpPr>
        <a:xfrm>
          <a:off x="0" y="0"/>
          <a:ext cx="9144000" cy="4876800"/>
          <a:chOff x="0" y="0"/>
          <a:chExt cx="9144000" cy="4876800"/>
        </a:xfrm>
      </p:grpSpPr>
      <p:sp>
        <p:nvSpPr>
          <p:cNvPr id="2" name="Rectangle 1"/>
          <p:cNvSpPr txBox="1"/>
          <p:nvPr/>
        </p:nvSpPr>
        <p:spPr>
          <a:xfrm>
            <a:off x="0" y="0"/>
            <a:ext cx="9144000" cy="552450"/>
          </a:xfrm>
          <a:prstGeom prst="rect">
            <a:avLst/>
          </a:prstGeom>
          <a:solidFill>
            <a:srgbClr val="0F766E">
              <a:alpha val="100000"/>
            </a:srgbClr>
          </a:solidFill>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3" name="TextBox 2"/>
          <p:cNvSpPr txBox="1"/>
          <p:nvPr/>
        </p:nvSpPr>
        <p:spPr>
          <a:xfrm>
            <a:off x="304800" y="142875"/>
            <a:ext cx="3810000" cy="28575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1600" spc="0" u="none" cap="none">
                <a:solidFill>
                  <a:srgbClr val="FFFFFF">
                    <a:alpha val="100000"/>
                  </a:srgbClr>
                </a:solidFill>
                <a:latin typeface="Calibri"/>
              </a:rPr>
              <a:t><![CDATA[PITANJE 16]]></a:t>
            </a:r>
          </a:p>
        </p:txBody>
      </p:sp>
      <p:sp>
        <p:nvSpPr>
          <p:cNvPr id="4" name="TextBox 3"/>
          <p:cNvSpPr txBox="1"/>
          <p:nvPr/>
        </p:nvSpPr>
        <p:spPr>
          <a:xfrm>
            <a:off x="428625" y="914400"/>
            <a:ext cx="8277225" cy="3590925"/>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0F172A">
                    <a:alpha val="100000"/>
                  </a:srgbClr>
                </a:solidFill>
                <a:latin typeface="Calibri"/>
              </a:rPr>
              <a:t><![CDATA[Ako se zbroje brojevi Ivana Perišića i Dejana Lovrena sa dresova hrvatske nogometne reprezentacije na zadnjem Svjetskom prvenstvu, dobit će se broj trećeg igrača. Kako se on zove?]]></a:t>
            </a:r>
          </a:p>
        </p:txBody>
      </p:sp>
      <p:sp>
        <p:nvSpPr>
          <p:cNvPr id="5" name="TextBox 7"/>
          <p:cNvSpPr txBox="1"/>
          <p:nvPr/>
        </p:nvSpPr>
        <p:spPr>
          <a:xfrm>
            <a:off x="571500" y="4572000"/>
            <a:ext cx="8001000" cy="3048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1400" spc="0" u="none" cap="none">
                <a:solidFill>
                  <a:srgbClr val="475569">
                    <a:alpha val="100000"/>
                  </a:srgbClr>
                </a:solidFill>
                <a:latin typeface="Calibri"/>
              </a:rPr>
              <a:t><![CDATA[Kategorija: Spor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052E16">
            <a:alpha val="100000"/>
          </a:srgbClr>
        </a:solidFill>
      </p:bgPr>
    </p:bg>
    <p:spTree>
      <p:nvGrpSpPr>
        <p:cNvPr id="1" name=""/>
        <p:cNvGrpSpPr/>
        <p:nvPr/>
      </p:nvGrpSpPr>
      <p:grpSpPr>
        <a:xfrm>
          <a:off x="571500" y="952500"/>
          <a:ext cx="8572500" cy="4438650"/>
          <a:chOff x="571500" y="952500"/>
          <a:chExt cx="8572500" cy="4438650"/>
        </a:xfrm>
      </p:grpSpPr>
      <p:sp>
        <p:nvSpPr>
          <p:cNvPr id="2" name="TextBox 1"/>
          <p:cNvSpPr txBox="1"/>
          <p:nvPr/>
        </p:nvSpPr>
        <p:spPr>
          <a:xfrm>
            <a:off x="571500" y="952500"/>
            <a:ext cx="8001000" cy="6096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86EFAC">
                    <a:alpha val="100000"/>
                  </a:srgbClr>
                </a:solidFill>
                <a:latin typeface="Calibri"/>
              </a:rPr>
              <a:t><![CDATA[TO]]></a:t>
            </a:r>
            <a:r>
              <a:rPr lang="hr-HR" b="1" strike="noStrike" sz="3400" spc="0" u="none" cap="none">
                <a:solidFill>
                  <a:srgbClr val="86EFAC">
                    <a:alpha val="100000"/>
                  </a:srgbClr>
                </a:solidFill>
                <a:latin typeface="Calibri"/>
              </a:rPr>
              <a:t><![CDATA[Č]]></a:t>
            </a:r>
            <a:r>
              <a:rPr lang="en-US" b="1" strike="noStrike" sz="3400" spc="0" u="none" cap="none">
                <a:solidFill>
                  <a:srgbClr val="86EFAC">
                    <a:alpha val="100000"/>
                  </a:srgbClr>
                </a:solidFill>
                <a:latin typeface="Calibri"/>
              </a:rPr>
              <a:t><![CDATA[AN ODGOVOR]]></a:t>
            </a:r>
          </a:p>
        </p:txBody>
      </p:sp>
      <p:sp>
        <p:nvSpPr>
          <p:cNvPr id="3" name="TextBox 2"/>
          <p:cNvSpPr txBox="1"/>
          <p:nvPr/>
        </p:nvSpPr>
        <p:spPr>
          <a:xfrm>
            <a:off x="571500" y="2000250"/>
            <a:ext cx="8001000" cy="161925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6200" spc="0" u="none" cap="none">
                <a:solidFill>
                  <a:srgbClr val="FFFFFF">
                    <a:alpha val="100000"/>
                  </a:srgbClr>
                </a:solidFill>
                <a:latin typeface="Calibri"/>
              </a:rPr>
              <a:t><![CDATA[Luka Modrić]]></a:t>
            </a:r>
          </a:p>
        </p:txBody>
      </p:sp>
      <p:sp>
        <p:nvSpPr>
          <p:cNvPr id="4" name="TextBox 3"/>
          <p:cNvSpPr txBox="1"/>
          <p:nvPr/>
        </p:nvSpPr>
        <p:spPr>
          <a:xfrm>
            <a:off x="571500" y="4095750"/>
            <a:ext cx="8001000" cy="3429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2000" spc="0" u="none" cap="none">
                <a:solidFill>
                  <a:srgbClr val="BBF7D0">
                    <a:alpha val="100000"/>
                  </a:srgbClr>
                </a:solidFill>
                <a:latin typeface="Calibri"/>
              </a:rPr>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p:bgPr>
    </p:bg>
    <p:spTree>
      <p:nvGrpSpPr>
        <p:cNvPr id="1" name=""/>
        <p:cNvGrpSpPr/>
        <p:nvPr/>
      </p:nvGrpSpPr>
      <p:grpSpPr>
        <a:xfrm>
          <a:off x="0" y="0"/>
          <a:ext cx="9144000" cy="4876800"/>
          <a:chOff x="0" y="0"/>
          <a:chExt cx="9144000" cy="4876800"/>
        </a:xfrm>
      </p:grpSpPr>
      <p:sp>
        <p:nvSpPr>
          <p:cNvPr id="2" name="Rectangle 1"/>
          <p:cNvSpPr txBox="1"/>
          <p:nvPr/>
        </p:nvSpPr>
        <p:spPr>
          <a:xfrm>
            <a:off x="0" y="0"/>
            <a:ext cx="9144000" cy="552450"/>
          </a:xfrm>
          <a:prstGeom prst="rect">
            <a:avLst/>
          </a:prstGeom>
          <a:solidFill>
            <a:srgbClr val="0F766E">
              <a:alpha val="100000"/>
            </a:srgbClr>
          </a:solidFill>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3" name="TextBox 2"/>
          <p:cNvSpPr txBox="1"/>
          <p:nvPr/>
        </p:nvSpPr>
        <p:spPr>
          <a:xfrm>
            <a:off x="304800" y="142875"/>
            <a:ext cx="3810000" cy="28575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1600" spc="0" u="none" cap="none">
                <a:solidFill>
                  <a:srgbClr val="FFFFFF">
                    <a:alpha val="100000"/>
                  </a:srgbClr>
                </a:solidFill>
                <a:latin typeface="Calibri"/>
              </a:rPr>
              <a:t><![CDATA[PITANJE 17]]></a:t>
            </a:r>
          </a:p>
        </p:txBody>
      </p:sp>
      <p:sp>
        <p:nvSpPr>
          <p:cNvPr id="4" name="TextBox 3"/>
          <p:cNvSpPr txBox="1"/>
          <p:nvPr/>
        </p:nvSpPr>
        <p:spPr>
          <a:xfrm>
            <a:off x="428625" y="914400"/>
            <a:ext cx="8277225" cy="3590925"/>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0F172A">
                    <a:alpha val="100000"/>
                  </a:srgbClr>
                </a:solidFill>
                <a:latin typeface="Calibri"/>
              </a:rPr>
              <a:t><![CDATA[Emi Martinez je osvojio nagradu Zlatna rukavica kao najbolji golman ovog SP (2022.). Tko je dobio ovu nagradu na SP održanom prije četiri godine u Rusiji?]]></a:t>
            </a:r>
          </a:p>
        </p:txBody>
      </p:sp>
      <p:sp>
        <p:nvSpPr>
          <p:cNvPr id="5" name="TextBox 7"/>
          <p:cNvSpPr txBox="1"/>
          <p:nvPr/>
        </p:nvSpPr>
        <p:spPr>
          <a:xfrm>
            <a:off x="571500" y="4572000"/>
            <a:ext cx="8001000" cy="3048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1400" spc="0" u="none" cap="none">
                <a:solidFill>
                  <a:srgbClr val="475569">
                    <a:alpha val="100000"/>
                  </a:srgbClr>
                </a:solidFill>
                <a:latin typeface="Calibri"/>
              </a:rPr>
              <a:t><![CDATA[Kategorija: Spor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052E16">
            <a:alpha val="100000"/>
          </a:srgbClr>
        </a:solidFill>
      </p:bgPr>
    </p:bg>
    <p:spTree>
      <p:nvGrpSpPr>
        <p:cNvPr id="1" name=""/>
        <p:cNvGrpSpPr/>
        <p:nvPr/>
      </p:nvGrpSpPr>
      <p:grpSpPr>
        <a:xfrm>
          <a:off x="571500" y="952500"/>
          <a:ext cx="8572500" cy="4438650"/>
          <a:chOff x="571500" y="952500"/>
          <a:chExt cx="8572500" cy="4438650"/>
        </a:xfrm>
      </p:grpSpPr>
      <p:sp>
        <p:nvSpPr>
          <p:cNvPr id="2" name="TextBox 1"/>
          <p:cNvSpPr txBox="1"/>
          <p:nvPr/>
        </p:nvSpPr>
        <p:spPr>
          <a:xfrm>
            <a:off x="571500" y="952500"/>
            <a:ext cx="8001000" cy="6096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86EFAC">
                    <a:alpha val="100000"/>
                  </a:srgbClr>
                </a:solidFill>
                <a:latin typeface="Calibri"/>
              </a:rPr>
              <a:t><![CDATA[TO]]></a:t>
            </a:r>
            <a:r>
              <a:rPr lang="hr-HR" b="1" strike="noStrike" sz="3400" spc="0" u="none" cap="none">
                <a:solidFill>
                  <a:srgbClr val="86EFAC">
                    <a:alpha val="100000"/>
                  </a:srgbClr>
                </a:solidFill>
                <a:latin typeface="Calibri"/>
              </a:rPr>
              <a:t><![CDATA[Č]]></a:t>
            </a:r>
            <a:r>
              <a:rPr lang="en-US" b="1" strike="noStrike" sz="3400" spc="0" u="none" cap="none">
                <a:solidFill>
                  <a:srgbClr val="86EFAC">
                    <a:alpha val="100000"/>
                  </a:srgbClr>
                </a:solidFill>
                <a:latin typeface="Calibri"/>
              </a:rPr>
              <a:t><![CDATA[AN ODGOVOR]]></a:t>
            </a:r>
          </a:p>
        </p:txBody>
      </p:sp>
      <p:sp>
        <p:nvSpPr>
          <p:cNvPr id="3" name="TextBox 2"/>
          <p:cNvSpPr txBox="1"/>
          <p:nvPr/>
        </p:nvSpPr>
        <p:spPr>
          <a:xfrm>
            <a:off x="571500" y="2000250"/>
            <a:ext cx="8001000" cy="161925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6200" spc="0" u="none" cap="none">
                <a:solidFill>
                  <a:srgbClr val="FFFFFF">
                    <a:alpha val="100000"/>
                  </a:srgbClr>
                </a:solidFill>
                <a:latin typeface="Calibri"/>
              </a:rPr>
              <a:t><![CDATA[Thibaut Courtois]]></a:t>
            </a:r>
          </a:p>
        </p:txBody>
      </p:sp>
      <p:sp>
        <p:nvSpPr>
          <p:cNvPr id="4" name="TextBox 3"/>
          <p:cNvSpPr txBox="1"/>
          <p:nvPr/>
        </p:nvSpPr>
        <p:spPr>
          <a:xfrm>
            <a:off x="571500" y="4095750"/>
            <a:ext cx="8001000" cy="3429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2000" spc="0" u="none" cap="none">
                <a:solidFill>
                  <a:srgbClr val="BBF7D0">
                    <a:alpha val="100000"/>
                  </a:srgbClr>
                </a:solidFill>
                <a:latin typeface="Calibri"/>
              </a:rPr>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p:bgPr>
    </p:bg>
    <p:spTree>
      <p:nvGrpSpPr>
        <p:cNvPr id="1" name=""/>
        <p:cNvGrpSpPr/>
        <p:nvPr/>
      </p:nvGrpSpPr>
      <p:grpSpPr>
        <a:xfrm>
          <a:off x="0" y="0"/>
          <a:ext cx="9144000" cy="4876800"/>
          <a:chOff x="0" y="0"/>
          <a:chExt cx="9144000" cy="4876800"/>
        </a:xfrm>
      </p:grpSpPr>
      <p:sp>
        <p:nvSpPr>
          <p:cNvPr id="2" name="Rectangle 1"/>
          <p:cNvSpPr txBox="1"/>
          <p:nvPr/>
        </p:nvSpPr>
        <p:spPr>
          <a:xfrm>
            <a:off x="0" y="0"/>
            <a:ext cx="9144000" cy="552450"/>
          </a:xfrm>
          <a:prstGeom prst="rect">
            <a:avLst/>
          </a:prstGeom>
          <a:solidFill>
            <a:srgbClr val="0F766E">
              <a:alpha val="100000"/>
            </a:srgbClr>
          </a:solidFill>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3" name="TextBox 2"/>
          <p:cNvSpPr txBox="1"/>
          <p:nvPr/>
        </p:nvSpPr>
        <p:spPr>
          <a:xfrm>
            <a:off x="304800" y="142875"/>
            <a:ext cx="3810000" cy="28575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1600" spc="0" u="none" cap="none">
                <a:solidFill>
                  <a:srgbClr val="FFFFFF">
                    <a:alpha val="100000"/>
                  </a:srgbClr>
                </a:solidFill>
                <a:latin typeface="Calibri"/>
              </a:rPr>
              <a:t><![CDATA[PITANJE 18]]></a:t>
            </a:r>
          </a:p>
        </p:txBody>
      </p:sp>
      <p:sp>
        <p:nvSpPr>
          <p:cNvPr id="4" name="TextBox 3"/>
          <p:cNvSpPr txBox="1"/>
          <p:nvPr/>
        </p:nvSpPr>
        <p:spPr>
          <a:xfrm>
            <a:off x="428625" y="914400"/>
            <a:ext cx="8277225" cy="3590925"/>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0F172A">
                    <a:alpha val="100000"/>
                  </a:srgbClr>
                </a:solidFill>
                <a:latin typeface="Calibri"/>
              </a:rPr>
              <a:t><![CDATA[Na SP 2018., Hrvatska je u grupi bila sa tri nogometne reprezentacije. Jedna od njih je bila Argentina. Koje su preostale dvije?]]></a:t>
            </a:r>
          </a:p>
        </p:txBody>
      </p:sp>
      <p:sp>
        <p:nvSpPr>
          <p:cNvPr id="5" name="TextBox 7"/>
          <p:cNvSpPr txBox="1"/>
          <p:nvPr/>
        </p:nvSpPr>
        <p:spPr>
          <a:xfrm>
            <a:off x="571500" y="4572000"/>
            <a:ext cx="8001000" cy="3048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1400" spc="0" u="none" cap="none">
                <a:solidFill>
                  <a:srgbClr val="475569">
                    <a:alpha val="100000"/>
                  </a:srgbClr>
                </a:solidFill>
                <a:latin typeface="Calibri"/>
              </a:rPr>
              <a:t><![CDATA[Kategorija: Spor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052E16">
            <a:alpha val="100000"/>
          </a:srgbClr>
        </a:solidFill>
      </p:bgPr>
    </p:bg>
    <p:spTree>
      <p:nvGrpSpPr>
        <p:cNvPr id="1" name=""/>
        <p:cNvGrpSpPr/>
        <p:nvPr/>
      </p:nvGrpSpPr>
      <p:grpSpPr>
        <a:xfrm>
          <a:off x="571500" y="952500"/>
          <a:ext cx="8572500" cy="4438650"/>
          <a:chOff x="571500" y="952500"/>
          <a:chExt cx="8572500" cy="4438650"/>
        </a:xfrm>
      </p:grpSpPr>
      <p:sp>
        <p:nvSpPr>
          <p:cNvPr id="2" name="TextBox 1"/>
          <p:cNvSpPr txBox="1"/>
          <p:nvPr/>
        </p:nvSpPr>
        <p:spPr>
          <a:xfrm>
            <a:off x="571500" y="952500"/>
            <a:ext cx="8001000" cy="6096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86EFAC">
                    <a:alpha val="100000"/>
                  </a:srgbClr>
                </a:solidFill>
                <a:latin typeface="Calibri"/>
              </a:rPr>
              <a:t><![CDATA[TO]]></a:t>
            </a:r>
            <a:r>
              <a:rPr lang="hr-HR" b="1" strike="noStrike" sz="3400" spc="0" u="none" cap="none">
                <a:solidFill>
                  <a:srgbClr val="86EFAC">
                    <a:alpha val="100000"/>
                  </a:srgbClr>
                </a:solidFill>
                <a:latin typeface="Calibri"/>
              </a:rPr>
              <a:t><![CDATA[Č]]></a:t>
            </a:r>
            <a:r>
              <a:rPr lang="en-US" b="1" strike="noStrike" sz="3400" spc="0" u="none" cap="none">
                <a:solidFill>
                  <a:srgbClr val="86EFAC">
                    <a:alpha val="100000"/>
                  </a:srgbClr>
                </a:solidFill>
                <a:latin typeface="Calibri"/>
              </a:rPr>
              <a:t><![CDATA[AN ODGOVOR]]></a:t>
            </a:r>
          </a:p>
        </p:txBody>
      </p:sp>
      <p:sp>
        <p:nvSpPr>
          <p:cNvPr id="3" name="TextBox 2"/>
          <p:cNvSpPr txBox="1"/>
          <p:nvPr/>
        </p:nvSpPr>
        <p:spPr>
          <a:xfrm>
            <a:off x="571500" y="2000250"/>
            <a:ext cx="8001000" cy="161925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6200" spc="0" u="none" cap="none">
                <a:solidFill>
                  <a:srgbClr val="FFFFFF">
                    <a:alpha val="100000"/>
                  </a:srgbClr>
                </a:solidFill>
                <a:latin typeface="Calibri"/>
              </a:rPr>
              <a:t><![CDATA[Island i Nigerija]]></a:t>
            </a:r>
          </a:p>
        </p:txBody>
      </p:sp>
      <p:sp>
        <p:nvSpPr>
          <p:cNvPr id="4" name="TextBox 3"/>
          <p:cNvSpPr txBox="1"/>
          <p:nvPr/>
        </p:nvSpPr>
        <p:spPr>
          <a:xfrm>
            <a:off x="571500" y="4095750"/>
            <a:ext cx="8001000" cy="3429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2000" spc="0" u="none" cap="none">
                <a:solidFill>
                  <a:srgbClr val="BBF7D0">
                    <a:alpha val="100000"/>
                  </a:srgbClr>
                </a:solidFill>
                <a:latin typeface="Calibri"/>
              </a:rPr>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p:bgPr>
    </p:bg>
    <p:spTree>
      <p:nvGrpSpPr>
        <p:cNvPr id="1" name=""/>
        <p:cNvGrpSpPr/>
        <p:nvPr/>
      </p:nvGrpSpPr>
      <p:grpSpPr>
        <a:xfrm>
          <a:off x="0" y="0"/>
          <a:ext cx="9144000" cy="4876800"/>
          <a:chOff x="0" y="0"/>
          <a:chExt cx="9144000" cy="4876800"/>
        </a:xfrm>
      </p:grpSpPr>
      <p:sp>
        <p:nvSpPr>
          <p:cNvPr id="2" name="Rectangle 1"/>
          <p:cNvSpPr txBox="1"/>
          <p:nvPr/>
        </p:nvSpPr>
        <p:spPr>
          <a:xfrm>
            <a:off x="0" y="0"/>
            <a:ext cx="9144000" cy="552450"/>
          </a:xfrm>
          <a:prstGeom prst="rect">
            <a:avLst/>
          </a:prstGeom>
          <a:solidFill>
            <a:srgbClr val="0F766E">
              <a:alpha val="100000"/>
            </a:srgbClr>
          </a:solidFill>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3" name="TextBox 2"/>
          <p:cNvSpPr txBox="1"/>
          <p:nvPr/>
        </p:nvSpPr>
        <p:spPr>
          <a:xfrm>
            <a:off x="304800" y="142875"/>
            <a:ext cx="3810000" cy="28575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1600" spc="0" u="none" cap="none">
                <a:solidFill>
                  <a:srgbClr val="FFFFFF">
                    <a:alpha val="100000"/>
                  </a:srgbClr>
                </a:solidFill>
                <a:latin typeface="Calibri"/>
              </a:rPr>
              <a:t><![CDATA[PITANJE 19]]></a:t>
            </a:r>
          </a:p>
        </p:txBody>
      </p:sp>
      <p:sp>
        <p:nvSpPr>
          <p:cNvPr id="4" name="TextBox 3"/>
          <p:cNvSpPr txBox="1"/>
          <p:nvPr/>
        </p:nvSpPr>
        <p:spPr>
          <a:xfrm>
            <a:off x="428625" y="914400"/>
            <a:ext cx="8277225" cy="3590925"/>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0F172A">
                    <a:alpha val="100000"/>
                  </a:srgbClr>
                </a:solidFill>
                <a:latin typeface="Calibri"/>
              </a:rPr>
              <a:t><![CDATA[Na Svjetskom prvenstvu 1970. u Meksiku, gospodin nadimka El Lobo postaje kao prvi ikad svjetski prvak i kao igrač, i sad, kao trener. Kako se on zove ako se zna da je jpoš jednom, ovog puta kao tehniko reprezentacije postao svjetski prvak 1994. godine u SADu?]]></a:t>
            </a:r>
          </a:p>
        </p:txBody>
      </p:sp>
      <p:sp>
        <p:nvSpPr>
          <p:cNvPr id="5" name="TextBox 7"/>
          <p:cNvSpPr txBox="1"/>
          <p:nvPr/>
        </p:nvSpPr>
        <p:spPr>
          <a:xfrm>
            <a:off x="571500" y="4572000"/>
            <a:ext cx="8001000" cy="3048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1400" spc="0" u="none" cap="none">
                <a:solidFill>
                  <a:srgbClr val="475569">
                    <a:alpha val="100000"/>
                  </a:srgbClr>
                </a:solidFill>
                <a:latin typeface="Calibri"/>
              </a:rPr>
              <a:t><![CDATA[Kategorija: Spor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52E16">
            <a:alpha val="100000"/>
          </a:srgbClr>
        </a:solidFill>
      </p:bgPr>
    </p:bg>
    <p:spTree>
      <p:nvGrpSpPr>
        <p:cNvPr id="1" name=""/>
        <p:cNvGrpSpPr/>
        <p:nvPr/>
      </p:nvGrpSpPr>
      <p:grpSpPr>
        <a:xfrm>
          <a:off x="571500" y="952500"/>
          <a:ext cx="8572500" cy="4438650"/>
          <a:chOff x="571500" y="952500"/>
          <a:chExt cx="8572500" cy="4438650"/>
        </a:xfrm>
      </p:grpSpPr>
      <p:sp>
        <p:nvSpPr>
          <p:cNvPr id="2" name="TextBox 1"/>
          <p:cNvSpPr txBox="1"/>
          <p:nvPr/>
        </p:nvSpPr>
        <p:spPr>
          <a:xfrm>
            <a:off x="571500" y="952500"/>
            <a:ext cx="8001000" cy="6096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86EFAC">
                    <a:alpha val="100000"/>
                  </a:srgbClr>
                </a:solidFill>
                <a:latin typeface="Calibri"/>
              </a:rPr>
              <a:t><![CDATA[TO]]></a:t>
            </a:r>
            <a:r>
              <a:rPr lang="hr-HR" b="1" strike="noStrike" sz="3400" spc="0" u="none" cap="none">
                <a:solidFill>
                  <a:srgbClr val="86EFAC">
                    <a:alpha val="100000"/>
                  </a:srgbClr>
                </a:solidFill>
                <a:latin typeface="Calibri"/>
              </a:rPr>
              <a:t><![CDATA[Č]]></a:t>
            </a:r>
            <a:r>
              <a:rPr lang="en-US" b="1" strike="noStrike" sz="3400" spc="0" u="none" cap="none">
                <a:solidFill>
                  <a:srgbClr val="86EFAC">
                    <a:alpha val="100000"/>
                  </a:srgbClr>
                </a:solidFill>
                <a:latin typeface="Calibri"/>
              </a:rPr>
              <a:t><![CDATA[AN ODGOVOR]]></a:t>
            </a:r>
          </a:p>
        </p:txBody>
      </p:sp>
      <p:sp>
        <p:nvSpPr>
          <p:cNvPr id="3" name="TextBox 2"/>
          <p:cNvSpPr txBox="1"/>
          <p:nvPr/>
        </p:nvSpPr>
        <p:spPr>
          <a:xfrm>
            <a:off x="571500" y="2000250"/>
            <a:ext cx="8001000" cy="161925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6200" spc="0" u="none" cap="none">
                <a:solidFill>
                  <a:srgbClr val="FFFFFF">
                    <a:alpha val="100000"/>
                  </a:srgbClr>
                </a:solidFill>
                <a:latin typeface="Calibri"/>
              </a:rPr>
              <a:t><![CDATA[7:1]]></a:t>
            </a:r>
          </a:p>
        </p:txBody>
      </p:sp>
      <p:sp>
        <p:nvSpPr>
          <p:cNvPr id="4" name="TextBox 3"/>
          <p:cNvSpPr txBox="1"/>
          <p:nvPr/>
        </p:nvSpPr>
        <p:spPr>
          <a:xfrm>
            <a:off x="571500" y="4095750"/>
            <a:ext cx="8001000" cy="3429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2000" spc="0" u="none" cap="none">
                <a:solidFill>
                  <a:srgbClr val="BBF7D0">
                    <a:alpha val="100000"/>
                  </a:srgbClr>
                </a:solidFill>
                <a:latin typeface="Calibri"/>
              </a:rPr>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052E16">
            <a:alpha val="100000"/>
          </a:srgbClr>
        </a:solidFill>
      </p:bgPr>
    </p:bg>
    <p:spTree>
      <p:nvGrpSpPr>
        <p:cNvPr id="1" name=""/>
        <p:cNvGrpSpPr/>
        <p:nvPr/>
      </p:nvGrpSpPr>
      <p:grpSpPr>
        <a:xfrm>
          <a:off x="571500" y="952500"/>
          <a:ext cx="8572500" cy="4438650"/>
          <a:chOff x="571500" y="952500"/>
          <a:chExt cx="8572500" cy="4438650"/>
        </a:xfrm>
      </p:grpSpPr>
      <p:sp>
        <p:nvSpPr>
          <p:cNvPr id="2" name="TextBox 1"/>
          <p:cNvSpPr txBox="1"/>
          <p:nvPr/>
        </p:nvSpPr>
        <p:spPr>
          <a:xfrm>
            <a:off x="571500" y="952500"/>
            <a:ext cx="8001000" cy="6096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86EFAC">
                    <a:alpha val="100000"/>
                  </a:srgbClr>
                </a:solidFill>
                <a:latin typeface="Calibri"/>
              </a:rPr>
              <a:t><![CDATA[TO]]></a:t>
            </a:r>
            <a:r>
              <a:rPr lang="hr-HR" b="1" strike="noStrike" sz="3400" spc="0" u="none" cap="none">
                <a:solidFill>
                  <a:srgbClr val="86EFAC">
                    <a:alpha val="100000"/>
                  </a:srgbClr>
                </a:solidFill>
                <a:latin typeface="Calibri"/>
              </a:rPr>
              <a:t><![CDATA[Č]]></a:t>
            </a:r>
            <a:r>
              <a:rPr lang="en-US" b="1" strike="noStrike" sz="3400" spc="0" u="none" cap="none">
                <a:solidFill>
                  <a:srgbClr val="86EFAC">
                    <a:alpha val="100000"/>
                  </a:srgbClr>
                </a:solidFill>
                <a:latin typeface="Calibri"/>
              </a:rPr>
              <a:t><![CDATA[AN ODGOVOR]]></a:t>
            </a:r>
          </a:p>
        </p:txBody>
      </p:sp>
      <p:sp>
        <p:nvSpPr>
          <p:cNvPr id="3" name="TextBox 2"/>
          <p:cNvSpPr txBox="1"/>
          <p:nvPr/>
        </p:nvSpPr>
        <p:spPr>
          <a:xfrm>
            <a:off x="571500" y="2000250"/>
            <a:ext cx="8001000" cy="161925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6200" spc="0" u="none" cap="none">
                <a:solidFill>
                  <a:srgbClr val="FFFFFF">
                    <a:alpha val="100000"/>
                  </a:srgbClr>
                </a:solidFill>
                <a:latin typeface="Calibri"/>
              </a:rPr>
              <a:t><![CDATA[MARIO ZAGALLO]]></a:t>
            </a:r>
          </a:p>
        </p:txBody>
      </p:sp>
      <p:sp>
        <p:nvSpPr>
          <p:cNvPr id="4" name="TextBox 3"/>
          <p:cNvSpPr txBox="1"/>
          <p:nvPr/>
        </p:nvSpPr>
        <p:spPr>
          <a:xfrm>
            <a:off x="571500" y="4095750"/>
            <a:ext cx="8001000" cy="3429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2000" spc="0" u="none" cap="none">
                <a:solidFill>
                  <a:srgbClr val="BBF7D0">
                    <a:alpha val="100000"/>
                  </a:srgbClr>
                </a:solidFill>
                <a:latin typeface="Calibri"/>
              </a:rPr>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p:bgPr>
    </p:bg>
    <p:spTree>
      <p:nvGrpSpPr>
        <p:cNvPr id="1" name=""/>
        <p:cNvGrpSpPr/>
        <p:nvPr/>
      </p:nvGrpSpPr>
      <p:grpSpPr>
        <a:xfrm>
          <a:off x="0" y="0"/>
          <a:ext cx="9144000" cy="4876800"/>
          <a:chOff x="0" y="0"/>
          <a:chExt cx="9144000" cy="4876800"/>
        </a:xfrm>
      </p:grpSpPr>
      <p:sp>
        <p:nvSpPr>
          <p:cNvPr id="2" name="Rectangle 1"/>
          <p:cNvSpPr txBox="1"/>
          <p:nvPr/>
        </p:nvSpPr>
        <p:spPr>
          <a:xfrm>
            <a:off x="0" y="0"/>
            <a:ext cx="9144000" cy="552450"/>
          </a:xfrm>
          <a:prstGeom prst="rect">
            <a:avLst/>
          </a:prstGeom>
          <a:solidFill>
            <a:srgbClr val="0F766E">
              <a:alpha val="100000"/>
            </a:srgbClr>
          </a:solidFill>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3" name="TextBox 2"/>
          <p:cNvSpPr txBox="1"/>
          <p:nvPr/>
        </p:nvSpPr>
        <p:spPr>
          <a:xfrm>
            <a:off x="304800" y="142875"/>
            <a:ext cx="3810000" cy="28575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1600" spc="0" u="none" cap="none">
                <a:solidFill>
                  <a:srgbClr val="FFFFFF">
                    <a:alpha val="100000"/>
                  </a:srgbClr>
                </a:solidFill>
                <a:latin typeface="Calibri"/>
              </a:rPr>
              <a:t><![CDATA[PITANJE 20]]></a:t>
            </a:r>
          </a:p>
        </p:txBody>
      </p:sp>
      <p:sp>
        <p:nvSpPr>
          <p:cNvPr id="4" name="TextBox 3"/>
          <p:cNvSpPr txBox="1"/>
          <p:nvPr/>
        </p:nvSpPr>
        <p:spPr>
          <a:xfrm>
            <a:off x="428625" y="914400"/>
            <a:ext cx="8277225" cy="3590925"/>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0F172A">
                    <a:alpha val="100000"/>
                  </a:srgbClr>
                </a:solidFill>
                <a:latin typeface="Calibri"/>
              </a:rPr>
              <a:t><![CDATA[Božja ruka je definitivno trenutak koji je obilježio Svjetsko prvenstvo u Meksiku 1986. godine. Ova priča ima dva sudionika. Maradonu, koji je izigrao sva pravila sporta i engleskog golmana koji je s nevjericom objašnajvao sudcu što se upravo dogodilo. Tko je golman iz ove priče?]]></a:t>
            </a:r>
          </a:p>
        </p:txBody>
      </p:sp>
      <p:sp>
        <p:nvSpPr>
          <p:cNvPr id="5" name="TextBox 7"/>
          <p:cNvSpPr txBox="1"/>
          <p:nvPr/>
        </p:nvSpPr>
        <p:spPr>
          <a:xfrm>
            <a:off x="571500" y="4572000"/>
            <a:ext cx="8001000" cy="3048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1400" spc="0" u="none" cap="none">
                <a:solidFill>
                  <a:srgbClr val="475569">
                    <a:alpha val="100000"/>
                  </a:srgbClr>
                </a:solidFill>
                <a:latin typeface="Calibri"/>
              </a:rPr>
              <a:t><![CDATA[Kategorija: Spor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052E16">
            <a:alpha val="100000"/>
          </a:srgbClr>
        </a:solidFill>
      </p:bgPr>
    </p:bg>
    <p:spTree>
      <p:nvGrpSpPr>
        <p:cNvPr id="1" name=""/>
        <p:cNvGrpSpPr/>
        <p:nvPr/>
      </p:nvGrpSpPr>
      <p:grpSpPr>
        <a:xfrm>
          <a:off x="571500" y="952500"/>
          <a:ext cx="8572500" cy="4438650"/>
          <a:chOff x="571500" y="952500"/>
          <a:chExt cx="8572500" cy="4438650"/>
        </a:xfrm>
      </p:grpSpPr>
      <p:sp>
        <p:nvSpPr>
          <p:cNvPr id="2" name="TextBox 1"/>
          <p:cNvSpPr txBox="1"/>
          <p:nvPr/>
        </p:nvSpPr>
        <p:spPr>
          <a:xfrm>
            <a:off x="571500" y="952500"/>
            <a:ext cx="8001000" cy="6096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86EFAC">
                    <a:alpha val="100000"/>
                  </a:srgbClr>
                </a:solidFill>
                <a:latin typeface="Calibri"/>
              </a:rPr>
              <a:t><![CDATA[TO]]></a:t>
            </a:r>
            <a:r>
              <a:rPr lang="hr-HR" b="1" strike="noStrike" sz="3400" spc="0" u="none" cap="none">
                <a:solidFill>
                  <a:srgbClr val="86EFAC">
                    <a:alpha val="100000"/>
                  </a:srgbClr>
                </a:solidFill>
                <a:latin typeface="Calibri"/>
              </a:rPr>
              <a:t><![CDATA[Č]]></a:t>
            </a:r>
            <a:r>
              <a:rPr lang="en-US" b="1" strike="noStrike" sz="3400" spc="0" u="none" cap="none">
                <a:solidFill>
                  <a:srgbClr val="86EFAC">
                    <a:alpha val="100000"/>
                  </a:srgbClr>
                </a:solidFill>
                <a:latin typeface="Calibri"/>
              </a:rPr>
              <a:t><![CDATA[AN ODGOVOR]]></a:t>
            </a:r>
          </a:p>
        </p:txBody>
      </p:sp>
      <p:sp>
        <p:nvSpPr>
          <p:cNvPr id="3" name="TextBox 2"/>
          <p:cNvSpPr txBox="1"/>
          <p:nvPr/>
        </p:nvSpPr>
        <p:spPr>
          <a:xfrm>
            <a:off x="571500" y="2000250"/>
            <a:ext cx="8001000" cy="161925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6200" spc="0" u="none" cap="none">
                <a:solidFill>
                  <a:srgbClr val="FFFFFF">
                    <a:alpha val="100000"/>
                  </a:srgbClr>
                </a:solidFill>
                <a:latin typeface="Calibri"/>
              </a:rPr>
              <a:t><![CDATA[PETER SHILTON]]></a:t>
            </a:r>
          </a:p>
        </p:txBody>
      </p:sp>
      <p:sp>
        <p:nvSpPr>
          <p:cNvPr id="4" name="TextBox 3"/>
          <p:cNvSpPr txBox="1"/>
          <p:nvPr/>
        </p:nvSpPr>
        <p:spPr>
          <a:xfrm>
            <a:off x="571500" y="4095750"/>
            <a:ext cx="8001000" cy="3429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2000" spc="0" u="none" cap="none">
                <a:solidFill>
                  <a:srgbClr val="BBF7D0">
                    <a:alpha val="100000"/>
                  </a:srgbClr>
                </a:solidFill>
                <a:latin typeface="Calibri"/>
              </a:rP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p:bgPr>
    </p:bg>
    <p:spTree>
      <p:nvGrpSpPr>
        <p:cNvPr id="1" name=""/>
        <p:cNvGrpSpPr/>
        <p:nvPr/>
      </p:nvGrpSpPr>
      <p:grpSpPr>
        <a:xfrm>
          <a:off x="0" y="0"/>
          <a:ext cx="9144000" cy="4876800"/>
          <a:chOff x="0" y="0"/>
          <a:chExt cx="9144000" cy="4876800"/>
        </a:xfrm>
      </p:grpSpPr>
      <p:sp>
        <p:nvSpPr>
          <p:cNvPr id="2" name="Rectangle 1"/>
          <p:cNvSpPr txBox="1"/>
          <p:nvPr/>
        </p:nvSpPr>
        <p:spPr>
          <a:xfrm>
            <a:off x="0" y="0"/>
            <a:ext cx="9144000" cy="552450"/>
          </a:xfrm>
          <a:prstGeom prst="rect">
            <a:avLst/>
          </a:prstGeom>
          <a:solidFill>
            <a:srgbClr val="0F766E">
              <a:alpha val="100000"/>
            </a:srgbClr>
          </a:solidFill>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3" name="TextBox 2"/>
          <p:cNvSpPr txBox="1"/>
          <p:nvPr/>
        </p:nvSpPr>
        <p:spPr>
          <a:xfrm>
            <a:off x="304800" y="142875"/>
            <a:ext cx="3810000" cy="28575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1600" spc="0" u="none" cap="none">
                <a:solidFill>
                  <a:srgbClr val="FFFFFF">
                    <a:alpha val="100000"/>
                  </a:srgbClr>
                </a:solidFill>
                <a:latin typeface="Calibri"/>
              </a:rPr>
              <a:t><![CDATA[PITANJE 2]]></a:t>
            </a:r>
          </a:p>
        </p:txBody>
      </p:sp>
      <p:sp>
        <p:nvSpPr>
          <p:cNvPr id="4" name="TextBox 3"/>
          <p:cNvSpPr txBox="1"/>
          <p:nvPr/>
        </p:nvSpPr>
        <p:spPr>
          <a:xfrm>
            <a:off x="428625" y="914400"/>
            <a:ext cx="8277225" cy="3590925"/>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0F172A">
                    <a:alpha val="100000"/>
                  </a:srgbClr>
                </a:solidFill>
                <a:latin typeface="Calibri"/>
              </a:rPr>
              <a:t><![CDATA[Na Svjetskom prvenstvu 2010. godine jedan je njemački napadač svojim golovima protiv Australije, Engleske, Argentine i Urugvaja osvojio Zlatnu kopačku turnira. Iako je tada imao samo dvadeset godina, postao je jedno od velikih otkrića prvenstva. Kako se zvao?]]></a:t>
            </a:r>
          </a:p>
        </p:txBody>
      </p:sp>
      <p:sp>
        <p:nvSpPr>
          <p:cNvPr id="5" name="TextBox 7"/>
          <p:cNvSpPr txBox="1"/>
          <p:nvPr/>
        </p:nvSpPr>
        <p:spPr>
          <a:xfrm>
            <a:off x="571500" y="4572000"/>
            <a:ext cx="8001000" cy="3048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1400" spc="0" u="none" cap="none">
                <a:solidFill>
                  <a:srgbClr val="475569">
                    <a:alpha val="100000"/>
                  </a:srgbClr>
                </a:solidFill>
                <a:latin typeface="Calibri"/>
              </a:rPr>
              <a:t><![CDATA[Kategorija: Spor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52E16">
            <a:alpha val="100000"/>
          </a:srgbClr>
        </a:solidFill>
      </p:bgPr>
    </p:bg>
    <p:spTree>
      <p:nvGrpSpPr>
        <p:cNvPr id="1" name=""/>
        <p:cNvGrpSpPr/>
        <p:nvPr/>
      </p:nvGrpSpPr>
      <p:grpSpPr>
        <a:xfrm>
          <a:off x="571500" y="952500"/>
          <a:ext cx="8572500" cy="4438650"/>
          <a:chOff x="571500" y="952500"/>
          <a:chExt cx="8572500" cy="4438650"/>
        </a:xfrm>
      </p:grpSpPr>
      <p:sp>
        <p:nvSpPr>
          <p:cNvPr id="2" name="TextBox 1"/>
          <p:cNvSpPr txBox="1"/>
          <p:nvPr/>
        </p:nvSpPr>
        <p:spPr>
          <a:xfrm>
            <a:off x="571500" y="952500"/>
            <a:ext cx="8001000" cy="6096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86EFAC">
                    <a:alpha val="100000"/>
                  </a:srgbClr>
                </a:solidFill>
                <a:latin typeface="Calibri"/>
              </a:rPr>
              <a:t><![CDATA[TO]]></a:t>
            </a:r>
            <a:r>
              <a:rPr lang="hr-HR" b="1" strike="noStrike" sz="3400" spc="0" u="none" cap="none">
                <a:solidFill>
                  <a:srgbClr val="86EFAC">
                    <a:alpha val="100000"/>
                  </a:srgbClr>
                </a:solidFill>
                <a:latin typeface="Calibri"/>
              </a:rPr>
              <a:t><![CDATA[Č]]></a:t>
            </a:r>
            <a:r>
              <a:rPr lang="en-US" b="1" strike="noStrike" sz="3400" spc="0" u="none" cap="none">
                <a:solidFill>
                  <a:srgbClr val="86EFAC">
                    <a:alpha val="100000"/>
                  </a:srgbClr>
                </a:solidFill>
                <a:latin typeface="Calibri"/>
              </a:rPr>
              <a:t><![CDATA[AN ODGOVOR]]></a:t>
            </a:r>
          </a:p>
        </p:txBody>
      </p:sp>
      <p:sp>
        <p:nvSpPr>
          <p:cNvPr id="3" name="TextBox 2"/>
          <p:cNvSpPr txBox="1"/>
          <p:nvPr/>
        </p:nvSpPr>
        <p:spPr>
          <a:xfrm>
            <a:off x="571500" y="2000250"/>
            <a:ext cx="8001000" cy="161925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6200" spc="0" u="none" cap="none">
                <a:solidFill>
                  <a:srgbClr val="FFFFFF">
                    <a:alpha val="100000"/>
                  </a:srgbClr>
                </a:solidFill>
                <a:latin typeface="Calibri"/>
              </a:rPr>
              <a:t><![CDATA[Thomas Müller]]></a:t>
            </a:r>
          </a:p>
        </p:txBody>
      </p:sp>
      <p:sp>
        <p:nvSpPr>
          <p:cNvPr id="4" name="TextBox 3"/>
          <p:cNvSpPr txBox="1"/>
          <p:nvPr/>
        </p:nvSpPr>
        <p:spPr>
          <a:xfrm>
            <a:off x="571500" y="4095750"/>
            <a:ext cx="8001000" cy="3429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2000" spc="0" u="none" cap="none">
                <a:solidFill>
                  <a:srgbClr val="BBF7D0">
                    <a:alpha val="100000"/>
                  </a:srgbClr>
                </a:solidFill>
                <a:latin typeface="Calibri"/>
              </a:rP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p:bgPr>
    </p:bg>
    <p:spTree>
      <p:nvGrpSpPr>
        <p:cNvPr id="1" name=""/>
        <p:cNvGrpSpPr/>
        <p:nvPr/>
      </p:nvGrpSpPr>
      <p:grpSpPr>
        <a:xfrm>
          <a:off x="0" y="0"/>
          <a:ext cx="9144000" cy="4876800"/>
          <a:chOff x="0" y="0"/>
          <a:chExt cx="9144000" cy="4876800"/>
        </a:xfrm>
      </p:grpSpPr>
      <p:sp>
        <p:nvSpPr>
          <p:cNvPr id="2" name="Rectangle 1"/>
          <p:cNvSpPr txBox="1"/>
          <p:nvPr/>
        </p:nvSpPr>
        <p:spPr>
          <a:xfrm>
            <a:off x="0" y="0"/>
            <a:ext cx="9144000" cy="552450"/>
          </a:xfrm>
          <a:prstGeom prst="rect">
            <a:avLst/>
          </a:prstGeom>
          <a:solidFill>
            <a:srgbClr val="0F766E">
              <a:alpha val="100000"/>
            </a:srgbClr>
          </a:solidFill>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3" name="TextBox 2"/>
          <p:cNvSpPr txBox="1"/>
          <p:nvPr/>
        </p:nvSpPr>
        <p:spPr>
          <a:xfrm>
            <a:off x="304800" y="142875"/>
            <a:ext cx="3810000" cy="28575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1600" spc="0" u="none" cap="none">
                <a:solidFill>
                  <a:srgbClr val="FFFFFF">
                    <a:alpha val="100000"/>
                  </a:srgbClr>
                </a:solidFill>
                <a:latin typeface="Calibri"/>
              </a:rPr>
              <a:t><![CDATA[PITANJE 3]]></a:t>
            </a:r>
          </a:p>
        </p:txBody>
      </p:sp>
      <p:sp>
        <p:nvSpPr>
          <p:cNvPr id="4" name="TextBox 3"/>
          <p:cNvSpPr txBox="1"/>
          <p:nvPr/>
        </p:nvSpPr>
        <p:spPr>
          <a:xfrm>
            <a:off x="428625" y="914400"/>
            <a:ext cx="8277225" cy="3590925"/>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0F172A">
                    <a:alpha val="100000"/>
                  </a:srgbClr>
                </a:solidFill>
                <a:latin typeface="Calibri"/>
              </a:rPr>
              <a:t><![CDATA[Svjetsko prvenstvo 2006. godine završilo je finalom u Berlinu između Italije i Francuske. Iako se mnogi sjećaju Zidaneova udarca glavom u Marca Materazzija, Italija je nakon jedanaesteraca osvojila svoj četvrti naslov svjetskog prvaka. Tko je bio talijanski vratar koji je tada bio jedan od ključnih ljudi momčadi?]]></a:t>
            </a:r>
          </a:p>
        </p:txBody>
      </p:sp>
      <p:sp>
        <p:nvSpPr>
          <p:cNvPr id="5" name="TextBox 7"/>
          <p:cNvSpPr txBox="1"/>
          <p:nvPr/>
        </p:nvSpPr>
        <p:spPr>
          <a:xfrm>
            <a:off x="571500" y="4572000"/>
            <a:ext cx="8001000" cy="3048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1400" spc="0" u="none" cap="none">
                <a:solidFill>
                  <a:srgbClr val="475569">
                    <a:alpha val="100000"/>
                  </a:srgbClr>
                </a:solidFill>
                <a:latin typeface="Calibri"/>
              </a:rPr>
              <a:t><![CDATA[Kategorija: Spor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52E16">
            <a:alpha val="100000"/>
          </a:srgbClr>
        </a:solidFill>
      </p:bgPr>
    </p:bg>
    <p:spTree>
      <p:nvGrpSpPr>
        <p:cNvPr id="1" name=""/>
        <p:cNvGrpSpPr/>
        <p:nvPr/>
      </p:nvGrpSpPr>
      <p:grpSpPr>
        <a:xfrm>
          <a:off x="571500" y="952500"/>
          <a:ext cx="8572500" cy="4438650"/>
          <a:chOff x="571500" y="952500"/>
          <a:chExt cx="8572500" cy="4438650"/>
        </a:xfrm>
      </p:grpSpPr>
      <p:sp>
        <p:nvSpPr>
          <p:cNvPr id="2" name="TextBox 1"/>
          <p:cNvSpPr txBox="1"/>
          <p:nvPr/>
        </p:nvSpPr>
        <p:spPr>
          <a:xfrm>
            <a:off x="571500" y="952500"/>
            <a:ext cx="8001000" cy="6096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86EFAC">
                    <a:alpha val="100000"/>
                  </a:srgbClr>
                </a:solidFill>
                <a:latin typeface="Calibri"/>
              </a:rPr>
              <a:t><![CDATA[TO]]></a:t>
            </a:r>
            <a:r>
              <a:rPr lang="hr-HR" b="1" strike="noStrike" sz="3400" spc="0" u="none" cap="none">
                <a:solidFill>
                  <a:srgbClr val="86EFAC">
                    <a:alpha val="100000"/>
                  </a:srgbClr>
                </a:solidFill>
                <a:latin typeface="Calibri"/>
              </a:rPr>
              <a:t><![CDATA[Č]]></a:t>
            </a:r>
            <a:r>
              <a:rPr lang="en-US" b="1" strike="noStrike" sz="3400" spc="0" u="none" cap="none">
                <a:solidFill>
                  <a:srgbClr val="86EFAC">
                    <a:alpha val="100000"/>
                  </a:srgbClr>
                </a:solidFill>
                <a:latin typeface="Calibri"/>
              </a:rPr>
              <a:t><![CDATA[AN ODGOVOR]]></a:t>
            </a:r>
          </a:p>
        </p:txBody>
      </p:sp>
      <p:sp>
        <p:nvSpPr>
          <p:cNvPr id="3" name="TextBox 2"/>
          <p:cNvSpPr txBox="1"/>
          <p:nvPr/>
        </p:nvSpPr>
        <p:spPr>
          <a:xfrm>
            <a:off x="571500" y="2000250"/>
            <a:ext cx="8001000" cy="161925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6200" spc="0" u="none" cap="none">
                <a:solidFill>
                  <a:srgbClr val="FFFFFF">
                    <a:alpha val="100000"/>
                  </a:srgbClr>
                </a:solidFill>
                <a:latin typeface="Calibri"/>
              </a:rPr>
              <a:t><![CDATA[Gianluigi Buffon]]></a:t>
            </a:r>
          </a:p>
        </p:txBody>
      </p:sp>
      <p:sp>
        <p:nvSpPr>
          <p:cNvPr id="4" name="TextBox 3"/>
          <p:cNvSpPr txBox="1"/>
          <p:nvPr/>
        </p:nvSpPr>
        <p:spPr>
          <a:xfrm>
            <a:off x="571500" y="4095750"/>
            <a:ext cx="8001000" cy="3429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2000" spc="0" u="none" cap="none">
                <a:solidFill>
                  <a:srgbClr val="BBF7D0">
                    <a:alpha val="100000"/>
                  </a:srgbClr>
                </a:solidFill>
                <a:latin typeface="Calibri"/>
              </a:rP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p:bgPr>
    </p:bg>
    <p:spTree>
      <p:nvGrpSpPr>
        <p:cNvPr id="1" name=""/>
        <p:cNvGrpSpPr/>
        <p:nvPr/>
      </p:nvGrpSpPr>
      <p:grpSpPr>
        <a:xfrm>
          <a:off x="0" y="0"/>
          <a:ext cx="9144000" cy="4876800"/>
          <a:chOff x="0" y="0"/>
          <a:chExt cx="9144000" cy="4876800"/>
        </a:xfrm>
      </p:grpSpPr>
      <p:sp>
        <p:nvSpPr>
          <p:cNvPr id="2" name="Rectangle 1"/>
          <p:cNvSpPr txBox="1"/>
          <p:nvPr/>
        </p:nvSpPr>
        <p:spPr>
          <a:xfrm>
            <a:off x="0" y="0"/>
            <a:ext cx="9144000" cy="552450"/>
          </a:xfrm>
          <a:prstGeom prst="rect">
            <a:avLst/>
          </a:prstGeom>
          <a:solidFill>
            <a:srgbClr val="0F766E">
              <a:alpha val="100000"/>
            </a:srgbClr>
          </a:solidFill>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p>
        </p:txBody>
      </p:sp>
      <p:sp>
        <p:nvSpPr>
          <p:cNvPr id="3" name="TextBox 2"/>
          <p:cNvSpPr txBox="1"/>
          <p:nvPr/>
        </p:nvSpPr>
        <p:spPr>
          <a:xfrm>
            <a:off x="304800" y="142875"/>
            <a:ext cx="3810000" cy="285750"/>
          </a:xfrm>
          <a:prstGeom prst="rect">
            <a:avLst/>
          </a:prstGeom>
        </p:spPr>
        <p:txBody>
          <a:bodyPr anchorCtr="0" rtlCol="0" vert="horz" bIns="45720" lIns="91440" rIns="91440" tIns="45720">
            <a:normAutofit fontScale="100000" lnSpcReduction="20000"/>
          </a:bodyPr>
          <a:lstStyle/>
          <a:p>
            <a:pPr algn="l" rtl="0" fontAlgn="base" marL="0" marR="0" indent="0" lvl="0">
              <a:lnSpc>
                <a:spcPct val="100000"/>
              </a:lnSpc>
              <a:spcBef>
                <a:spcPts val="0"/>
              </a:spcBef>
              <a:spcAft>
                <a:spcPts val="0"/>
              </a:spcAft>
            </a:pPr>
            <a:r>
              <a:rPr lang="en-US" b="1" strike="noStrike" sz="1600" spc="0" u="none" cap="none">
                <a:solidFill>
                  <a:srgbClr val="FFFFFF">
                    <a:alpha val="100000"/>
                  </a:srgbClr>
                </a:solidFill>
                <a:latin typeface="Calibri"/>
              </a:rPr>
              <a:t><![CDATA[PITANJE 4]]></a:t>
            </a:r>
          </a:p>
        </p:txBody>
      </p:sp>
      <p:sp>
        <p:nvSpPr>
          <p:cNvPr id="4" name="TextBox 3"/>
          <p:cNvSpPr txBox="1"/>
          <p:nvPr/>
        </p:nvSpPr>
        <p:spPr>
          <a:xfrm>
            <a:off x="428625" y="914400"/>
            <a:ext cx="8277225" cy="3590925"/>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b="1" strike="noStrike" sz="3400" spc="0" u="none" cap="none">
                <a:solidFill>
                  <a:srgbClr val="0F172A">
                    <a:alpha val="100000"/>
                  </a:srgbClr>
                </a:solidFill>
                <a:latin typeface="Calibri"/>
              </a:rPr>
              <a:t><![CDATA[Tijekom SP-a u Južnoafričkoj Republici 2010. godine, udjeljen je jedan od najpoznatijih poljubaca u povijesti sporta. Naime, jedan je španjolski nogometaš nakon osvajanja SP-a, u televizijskom prijenosu na kraju razgovora poljubio novinarku Saru Carbonero u usta. Kako se zove ovaj španjolski nogometaš?]]></a:t>
            </a:r>
          </a:p>
        </p:txBody>
      </p:sp>
      <p:sp>
        <p:nvSpPr>
          <p:cNvPr id="5" name="TextBox 7"/>
          <p:cNvSpPr txBox="1"/>
          <p:nvPr/>
        </p:nvSpPr>
        <p:spPr>
          <a:xfrm>
            <a:off x="571500" y="4572000"/>
            <a:ext cx="8001000" cy="304800"/>
          </a:xfrm>
          <a:prstGeom prst="rect">
            <a:avLst/>
          </a:prstGeom>
        </p:spPr>
        <p:txBody>
          <a:bodyPr anchorCtr="0" rtlCol="0" vert="horz" bIns="45720" lIns="91440" rIns="91440" tIns="45720">
            <a:normAutofit fontScale="100000" lnSpcReduction="20000"/>
          </a:bodyPr>
          <a:lstStyle/>
          <a:p>
            <a:pPr algn="ctr" rtl="0" fontAlgn="base" marL="0" marR="0" indent="0" lvl="0">
              <a:lnSpc>
                <a:spcPct val="100000"/>
              </a:lnSpc>
              <a:spcBef>
                <a:spcPts val="0"/>
              </a:spcBef>
              <a:spcAft>
                <a:spcPts val="0"/>
              </a:spcAft>
            </a:pPr>
            <a:r>
              <a:rPr lang="en-US" strike="noStrike" sz="1400" spc="0" u="none" cap="none">
                <a:solidFill>
                  <a:srgbClr val="475569">
                    <a:alpha val="100000"/>
                  </a:srgbClr>
                </a:solidFill>
                <a:latin typeface="Calibri"/>
              </a:rPr>
              <a:t><![CDATA[Kategorija: Sport]]></a:t>
            </a:r>
          </a:p>
        </p:txBody>
      </p:sp>
    </p:spTree>
  </p:cSld>
  <p:clrMapOvr>
    <a:masterClrMapping/>
  </p:clrMapOvr>
</p:sld>
</file>

<file path=ppt/theme/theme1.xml><?xml version="1.0" encoding="utf-8"?>
<a:theme xmlns:a="http://schemas.openxmlformats.org/drawingml/2006/main" name="Theme10">
  <a:themeElements>
    <a:clrScheme name="Theme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kvizopija</dc:creator>
  <cp:lastModifiedBy>kvizopija</cp:lastModifiedBy>
  <dcterms:created xsi:type="dcterms:W3CDTF">2026-06-01T08:17:41Z</dcterms:created>
  <dcterms:modified xsi:type="dcterms:W3CDTF">2026-06-01T08:17:41Z</dcterms:modified>
  <dc:title>Svjetsko prvenstvo u nogometu - 2026.</dc:title>
  <dc:description>Automatski izvoz iz Graditelja kviza</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